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311" r:id="rId8"/>
    <p:sldId id="264" r:id="rId9"/>
    <p:sldId id="309" r:id="rId10"/>
    <p:sldId id="265" r:id="rId11"/>
    <p:sldId id="303" r:id="rId12"/>
    <p:sldId id="312" r:id="rId13"/>
    <p:sldId id="258" r:id="rId14"/>
    <p:sldId id="305" r:id="rId15"/>
    <p:sldId id="31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CD32AB-A2FC-44CF-B594-CF7D1224E106}">
          <p14:sldIdLst>
            <p14:sldId id="256"/>
            <p14:sldId id="259"/>
            <p14:sldId id="260"/>
            <p14:sldId id="261"/>
            <p14:sldId id="262"/>
            <p14:sldId id="263"/>
            <p14:sldId id="311"/>
            <p14:sldId id="264"/>
            <p14:sldId id="309"/>
            <p14:sldId id="265"/>
            <p14:sldId id="303"/>
            <p14:sldId id="312"/>
            <p14:sldId id="258"/>
            <p14:sldId id="305"/>
            <p14:sldId id="31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  <a:srgbClr val="168BBA"/>
    <a:srgbClr val="60B5CC"/>
    <a:srgbClr val="CCFFCC"/>
    <a:srgbClr val="FFFFFF"/>
    <a:srgbClr val="FFCCFF"/>
    <a:srgbClr val="006600"/>
    <a:srgbClr val="EAEAE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5" autoAdjust="0"/>
    <p:restoredTop sz="94660"/>
  </p:normalViewPr>
  <p:slideViewPr>
    <p:cSldViewPr>
      <p:cViewPr>
        <p:scale>
          <a:sx n="100" d="100"/>
          <a:sy n="100" d="100"/>
        </p:scale>
        <p:origin x="1188" y="22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1ECA-6A70-489D-BE42-C63B7098DA23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56839-79E1-4247-B24B-D5BBA76C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0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6839-79E1-4247-B24B-D5BBA76C3F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6839-79E1-4247-B24B-D5BBA76C3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6B516-D77D-460B-9ECB-D7DD4FEB84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6839-79E1-4247-B24B-D5BBA76C3F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97280"/>
            <a:ext cx="9144000" cy="4571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142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sz="1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591584-6143-4202-A158-58D2DE2B8BB4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2F021F-C5E9-4AAD-9EAD-87A0013882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scommission.com/" TargetMode="External"/><Relationship Id="rId2" Type="http://schemas.openxmlformats.org/officeDocument/2006/relationships/hyperlink" Target="http://www.sanjoseca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 José </a:t>
            </a:r>
            <a:br>
              <a:rPr lang="en-US" dirty="0" smtClean="0"/>
            </a:br>
            <a:r>
              <a:rPr lang="en-US" dirty="0" smtClean="0"/>
              <a:t>Neighborhoods Commission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Larry Ames, March 17,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Standard Relationship to City </a:t>
            </a:r>
          </a:p>
        </p:txBody>
      </p:sp>
      <p:sp>
        <p:nvSpPr>
          <p:cNvPr id="36869" name="PubChord"/>
          <p:cNvSpPr>
            <a:spLocks noEditPoints="1" noChangeArrowheads="1"/>
          </p:cNvSpPr>
          <p:nvPr/>
        </p:nvSpPr>
        <p:spPr bwMode="auto">
          <a:xfrm rot="13500000">
            <a:off x="3638550" y="1575522"/>
            <a:ext cx="1352550" cy="13525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086350" y="1880322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Mayor &amp;</a:t>
            </a:r>
          </a:p>
          <a:p>
            <a:r>
              <a:rPr lang="en-US"/>
              <a:t>City Council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867150" y="1651722"/>
            <a:ext cx="381000" cy="533400"/>
          </a:xfrm>
          <a:prstGeom prst="leftArrow">
            <a:avLst>
              <a:gd name="adj1" fmla="val 45194"/>
              <a:gd name="adj2" fmla="val 4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PubChord"/>
          <p:cNvSpPr>
            <a:spLocks noEditPoints="1" noChangeArrowheads="1"/>
          </p:cNvSpPr>
          <p:nvPr/>
        </p:nvSpPr>
        <p:spPr bwMode="auto">
          <a:xfrm rot="8100000" flipH="1">
            <a:off x="3105150" y="1575522"/>
            <a:ext cx="1352550" cy="13525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065338" y="1880322"/>
            <a:ext cx="102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/>
              <a:t>City</a:t>
            </a:r>
          </a:p>
          <a:p>
            <a:pPr algn="r"/>
            <a:r>
              <a:rPr lang="en-US" dirty="0"/>
              <a:t>Manager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3486150" y="3013409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6875" name="PubChord"/>
          <p:cNvSpPr>
            <a:spLocks noEditPoints="1" noChangeArrowheads="1"/>
          </p:cNvSpPr>
          <p:nvPr/>
        </p:nvSpPr>
        <p:spPr bwMode="auto">
          <a:xfrm rot="8100000" flipH="1">
            <a:off x="3409950" y="4166322"/>
            <a:ext cx="762000" cy="7620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971550" y="4607647"/>
            <a:ext cx="1408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/>
              <a:t>City</a:t>
            </a:r>
          </a:p>
          <a:p>
            <a:pPr algn="r"/>
            <a:r>
              <a:rPr lang="en-US" dirty="0"/>
              <a:t>Departments</a:t>
            </a:r>
          </a:p>
        </p:txBody>
      </p:sp>
      <p:sp>
        <p:nvSpPr>
          <p:cNvPr id="36877" name="PubChord"/>
          <p:cNvSpPr>
            <a:spLocks noEditPoints="1" noChangeArrowheads="1"/>
          </p:cNvSpPr>
          <p:nvPr/>
        </p:nvSpPr>
        <p:spPr bwMode="auto">
          <a:xfrm rot="13500000">
            <a:off x="3948766" y="4166322"/>
            <a:ext cx="762000" cy="7620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3841750" y="4547322"/>
            <a:ext cx="40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076950" y="4607647"/>
            <a:ext cx="140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City</a:t>
            </a:r>
          </a:p>
          <a:p>
            <a:r>
              <a:rPr lang="en-US" dirty="0"/>
              <a:t>Commissions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flipH="1">
            <a:off x="3867150" y="2337522"/>
            <a:ext cx="381000" cy="533400"/>
          </a:xfrm>
          <a:prstGeom prst="leftArrow">
            <a:avLst>
              <a:gd name="adj1" fmla="val 45194"/>
              <a:gd name="adj2" fmla="val 4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PubChord"/>
          <p:cNvSpPr>
            <a:spLocks noEditPoints="1" noChangeArrowheads="1"/>
          </p:cNvSpPr>
          <p:nvPr/>
        </p:nvSpPr>
        <p:spPr bwMode="auto">
          <a:xfrm rot="8100000" flipH="1">
            <a:off x="2947334" y="4933737"/>
            <a:ext cx="762000" cy="7620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305260">
            <a:off x="3105885" y="3023322"/>
            <a:ext cx="304800" cy="1828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4275455" y="1939377"/>
            <a:ext cx="781050" cy="624840"/>
            <a:chOff x="4267200" y="3276600"/>
            <a:chExt cx="1143000" cy="914400"/>
          </a:xfrm>
        </p:grpSpPr>
        <p:sp>
          <p:nvSpPr>
            <p:cNvPr id="3" name="Oval 2"/>
            <p:cNvSpPr/>
            <p:nvPr/>
          </p:nvSpPr>
          <p:spPr>
            <a:xfrm>
              <a:off x="4724400" y="32766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724400" y="37338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029200" y="37338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67200" y="39624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572000" y="39624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39624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181600" y="3962400"/>
              <a:ext cx="228600" cy="228600"/>
            </a:xfrm>
            <a:prstGeom prst="ellipse">
              <a:avLst/>
            </a:prstGeom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0550" y="3023322"/>
            <a:ext cx="304800" cy="1085850"/>
            <a:chOff x="3886200" y="3429000"/>
            <a:chExt cx="304800" cy="1085850"/>
          </a:xfrm>
        </p:grpSpPr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rot="16200000" flipH="1">
              <a:off x="3343275" y="3971925"/>
              <a:ext cx="10858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rot="16200000" flipH="1">
              <a:off x="34956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rot="16200000" flipH="1">
              <a:off x="35718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 rot="16200000" flipH="1">
              <a:off x="36480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PubChord"/>
          <p:cNvSpPr>
            <a:spLocks noEditPoints="1" noChangeArrowheads="1"/>
          </p:cNvSpPr>
          <p:nvPr/>
        </p:nvSpPr>
        <p:spPr bwMode="auto">
          <a:xfrm rot="13500000">
            <a:off x="4634566" y="4933736"/>
            <a:ext cx="762000" cy="7620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 rot="21279432">
            <a:off x="4933950" y="3023322"/>
            <a:ext cx="304800" cy="1828800"/>
            <a:chOff x="3886200" y="3429000"/>
            <a:chExt cx="304800" cy="1085850"/>
          </a:xfrm>
        </p:grpSpPr>
        <p:sp>
          <p:nvSpPr>
            <p:cNvPr id="43" name="Line 16"/>
            <p:cNvSpPr>
              <a:spLocks noChangeShapeType="1"/>
            </p:cNvSpPr>
            <p:nvPr/>
          </p:nvSpPr>
          <p:spPr bwMode="auto">
            <a:xfrm rot="16200000" flipH="1">
              <a:off x="3343275" y="3971925"/>
              <a:ext cx="108585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rot="16200000" flipH="1">
              <a:off x="34956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rot="16200000" flipH="1">
              <a:off x="35718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rot="16200000" flipH="1">
              <a:off x="36480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14"/>
          <p:cNvSpPr>
            <a:spLocks noChangeShapeType="1"/>
          </p:cNvSpPr>
          <p:nvPr/>
        </p:nvSpPr>
        <p:spPr bwMode="auto">
          <a:xfrm flipH="1">
            <a:off x="3486150" y="5385522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2419350" y="4090122"/>
            <a:ext cx="228600" cy="1676400"/>
          </a:xfrm>
          <a:prstGeom prst="leftBrace">
            <a:avLst>
              <a:gd name="adj1" fmla="val 5918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 flipH="1">
            <a:off x="5619750" y="4090122"/>
            <a:ext cx="228600" cy="1676400"/>
          </a:xfrm>
          <a:prstGeom prst="leftBrace">
            <a:avLst>
              <a:gd name="adj1" fmla="val 5918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4309110" y="4374442"/>
            <a:ext cx="438150" cy="350520"/>
            <a:chOff x="4267200" y="3276600"/>
            <a:chExt cx="1143000" cy="914400"/>
          </a:xfrm>
          <a:solidFill>
            <a:schemeClr val="accent4"/>
          </a:solidFill>
        </p:grpSpPr>
        <p:sp>
          <p:nvSpPr>
            <p:cNvPr id="51" name="Oval 50"/>
            <p:cNvSpPr/>
            <p:nvPr/>
          </p:nvSpPr>
          <p:spPr>
            <a:xfrm>
              <a:off x="4724400" y="32766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3" name="Oval 52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5" name="Oval 54"/>
            <p:cNvSpPr/>
            <p:nvPr/>
          </p:nvSpPr>
          <p:spPr>
            <a:xfrm>
              <a:off x="47244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0292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2672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8768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1816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61" name="Group 60"/>
          <p:cNvGrpSpPr/>
          <p:nvPr/>
        </p:nvGrpSpPr>
        <p:grpSpPr>
          <a:xfrm rot="5400000">
            <a:off x="4998085" y="5139476"/>
            <a:ext cx="438150" cy="350520"/>
            <a:chOff x="4267200" y="3276600"/>
            <a:chExt cx="1143000" cy="914400"/>
          </a:xfrm>
          <a:solidFill>
            <a:schemeClr val="accent4"/>
          </a:solidFill>
        </p:grpSpPr>
        <p:sp>
          <p:nvSpPr>
            <p:cNvPr id="62" name="Oval 61"/>
            <p:cNvSpPr/>
            <p:nvPr/>
          </p:nvSpPr>
          <p:spPr>
            <a:xfrm>
              <a:off x="4724400" y="32766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3" name="Oval 62"/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5" name="Oval 64"/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6" name="Oval 65"/>
            <p:cNvSpPr/>
            <p:nvPr/>
          </p:nvSpPr>
          <p:spPr>
            <a:xfrm>
              <a:off x="47244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7" name="Oval 66"/>
            <p:cNvSpPr/>
            <p:nvPr/>
          </p:nvSpPr>
          <p:spPr>
            <a:xfrm>
              <a:off x="5029200" y="37338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2672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69" name="Oval 68"/>
            <p:cNvSpPr/>
            <p:nvPr/>
          </p:nvSpPr>
          <p:spPr>
            <a:xfrm>
              <a:off x="45720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8768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181600" y="3962400"/>
              <a:ext cx="228600" cy="228600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7" name="Freeform 6"/>
          <p:cNvSpPr/>
          <p:nvPr/>
        </p:nvSpPr>
        <p:spPr>
          <a:xfrm flipH="1">
            <a:off x="5086349" y="5715000"/>
            <a:ext cx="100878" cy="508722"/>
          </a:xfrm>
          <a:custGeom>
            <a:avLst/>
            <a:gdLst>
              <a:gd name="connsiteX0" fmla="*/ 342900 w 342900"/>
              <a:gd name="connsiteY0" fmla="*/ 533400 h 533400"/>
              <a:gd name="connsiteX1" fmla="*/ 0 w 342900"/>
              <a:gd name="connsiteY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533400">
                <a:moveTo>
                  <a:pt x="342900" y="53340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accent4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476750" y="4928322"/>
            <a:ext cx="609600" cy="1295400"/>
          </a:xfrm>
          <a:custGeom>
            <a:avLst/>
            <a:gdLst>
              <a:gd name="connsiteX0" fmla="*/ 342900 w 342900"/>
              <a:gd name="connsiteY0" fmla="*/ 533400 h 533400"/>
              <a:gd name="connsiteX1" fmla="*/ 0 w 342900"/>
              <a:gd name="connsiteY1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2900" h="533400">
                <a:moveTo>
                  <a:pt x="342900" y="533400"/>
                </a:moveTo>
                <a:lnTo>
                  <a:pt x="0" y="0"/>
                </a:lnTo>
              </a:path>
            </a:pathLst>
          </a:custGeom>
          <a:noFill/>
          <a:ln w="19050" cap="rnd" cmpd="sng">
            <a:solidFill>
              <a:schemeClr val="accent4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4501427" y="6172200"/>
            <a:ext cx="1624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public input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0" y="1636811"/>
            <a:ext cx="228600" cy="2286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001000" y="159722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elected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7772400" y="1941611"/>
            <a:ext cx="228600" cy="228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01000" y="19020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staff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7772400" y="2246411"/>
            <a:ext cx="228600" cy="228600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01000" y="2206823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public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903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N’ghbrhd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C’msn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Relationship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to City 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" name="PubChord"/>
          <p:cNvSpPr>
            <a:spLocks noEditPoints="1" noChangeArrowheads="1"/>
          </p:cNvSpPr>
          <p:nvPr/>
        </p:nvSpPr>
        <p:spPr bwMode="auto">
          <a:xfrm rot="13500000">
            <a:off x="3632923" y="1575522"/>
            <a:ext cx="1352550" cy="13525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80723" y="1880322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Mayor &amp;</a:t>
            </a:r>
          </a:p>
          <a:p>
            <a:r>
              <a:rPr lang="en-US"/>
              <a:t>City Council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861523" y="1651722"/>
            <a:ext cx="381000" cy="533400"/>
          </a:xfrm>
          <a:prstGeom prst="leftArrow">
            <a:avLst>
              <a:gd name="adj1" fmla="val 45194"/>
              <a:gd name="adj2" fmla="val 4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PubChord"/>
          <p:cNvSpPr>
            <a:spLocks noEditPoints="1" noChangeArrowheads="1"/>
          </p:cNvSpPr>
          <p:nvPr/>
        </p:nvSpPr>
        <p:spPr bwMode="auto">
          <a:xfrm rot="8100000" flipH="1">
            <a:off x="3099523" y="1575522"/>
            <a:ext cx="1352550" cy="135255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59711" y="1880322"/>
            <a:ext cx="102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/>
              <a:t>City</a:t>
            </a:r>
          </a:p>
          <a:p>
            <a:pPr algn="r"/>
            <a:r>
              <a:rPr lang="en-US" dirty="0"/>
              <a:t>Manager</a:t>
            </a: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 flipH="1">
            <a:off x="3861523" y="2337522"/>
            <a:ext cx="381000" cy="533400"/>
          </a:xfrm>
          <a:prstGeom prst="leftArrow">
            <a:avLst>
              <a:gd name="adj1" fmla="val 45194"/>
              <a:gd name="adj2" fmla="val 4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4269828" y="1939377"/>
            <a:ext cx="781050" cy="624840"/>
            <a:chOff x="4267200" y="3276600"/>
            <a:chExt cx="1143000" cy="914400"/>
          </a:xfrm>
        </p:grpSpPr>
        <p:sp>
          <p:nvSpPr>
            <p:cNvPr id="33" name="Oval 32"/>
            <p:cNvSpPr/>
            <p:nvPr/>
          </p:nvSpPr>
          <p:spPr>
            <a:xfrm>
              <a:off x="4724400" y="32766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572000" y="35052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76800" y="35052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419600" y="37338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7" name="Oval 36"/>
            <p:cNvSpPr/>
            <p:nvPr/>
          </p:nvSpPr>
          <p:spPr>
            <a:xfrm>
              <a:off x="4724400" y="37338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029200" y="37338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267200" y="39624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39624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1" name="Oval 40"/>
            <p:cNvSpPr/>
            <p:nvPr/>
          </p:nvSpPr>
          <p:spPr>
            <a:xfrm>
              <a:off x="4876800" y="39624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81600" y="3962400"/>
              <a:ext cx="228600" cy="228600"/>
            </a:xfrm>
            <a:prstGeom prst="ellipse">
              <a:avLst/>
            </a:prstGeom>
            <a:ln w="12700" cap="rnd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grpSp>
        <p:nvGrpSpPr>
          <p:cNvPr id="43" name="Group 42"/>
          <p:cNvGrpSpPr/>
          <p:nvPr/>
        </p:nvGrpSpPr>
        <p:grpSpPr>
          <a:xfrm rot="515014" flipV="1">
            <a:off x="4285504" y="3063526"/>
            <a:ext cx="304800" cy="1289247"/>
            <a:chOff x="3886200" y="3429000"/>
            <a:chExt cx="304800" cy="1085850"/>
          </a:xfrm>
        </p:grpSpPr>
        <p:sp>
          <p:nvSpPr>
            <p:cNvPr id="44" name="Line 16"/>
            <p:cNvSpPr>
              <a:spLocks noChangeShapeType="1"/>
            </p:cNvSpPr>
            <p:nvPr/>
          </p:nvSpPr>
          <p:spPr bwMode="auto">
            <a:xfrm rot="16200000" flipH="1">
              <a:off x="3343275" y="3971925"/>
              <a:ext cx="1085850" cy="0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 rot="16200000" flipH="1">
              <a:off x="34956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 rot="16200000" flipH="1">
              <a:off x="35718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rot="16200000" flipH="1">
              <a:off x="3648075" y="3971925"/>
              <a:ext cx="1085850" cy="0"/>
            </a:xfrm>
            <a:prstGeom prst="line">
              <a:avLst/>
            </a:prstGeom>
            <a:noFill/>
            <a:ln w="57150" cmpd="dbl">
              <a:solidFill>
                <a:schemeClr val="accent4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2438400" y="5410200"/>
            <a:ext cx="1624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public input</a:t>
            </a:r>
            <a:endParaRPr lang="en-US" dirty="0"/>
          </a:p>
        </p:txBody>
      </p:sp>
      <p:sp>
        <p:nvSpPr>
          <p:cNvPr id="93" name="Text Box 14"/>
          <p:cNvSpPr txBox="1">
            <a:spLocks noChangeArrowheads="1"/>
          </p:cNvSpPr>
          <p:nvPr/>
        </p:nvSpPr>
        <p:spPr bwMode="auto">
          <a:xfrm>
            <a:off x="1828800" y="4495800"/>
            <a:ext cx="1669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dirty="0"/>
              <a:t>Neighborhoods</a:t>
            </a:r>
          </a:p>
          <a:p>
            <a:pPr algn="r"/>
            <a:r>
              <a:rPr lang="en-US" dirty="0"/>
              <a:t>Commission</a:t>
            </a:r>
          </a:p>
        </p:txBody>
      </p:sp>
      <p:sp>
        <p:nvSpPr>
          <p:cNvPr id="94" name="Line 22"/>
          <p:cNvSpPr>
            <a:spLocks noChangeShapeType="1"/>
          </p:cNvSpPr>
          <p:nvPr/>
        </p:nvSpPr>
        <p:spPr bwMode="auto">
          <a:xfrm rot="5400000" flipH="1" flipV="1">
            <a:off x="3390900" y="5448300"/>
            <a:ext cx="762000" cy="7620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23"/>
          <p:cNvSpPr>
            <a:spLocks noChangeShapeType="1"/>
          </p:cNvSpPr>
          <p:nvPr/>
        </p:nvSpPr>
        <p:spPr bwMode="auto">
          <a:xfrm rot="5400000" flipH="1">
            <a:off x="4532709" y="4913709"/>
            <a:ext cx="476250" cy="516731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Text Box 24"/>
          <p:cNvSpPr txBox="1">
            <a:spLocks noChangeArrowheads="1"/>
          </p:cNvSpPr>
          <p:nvPr/>
        </p:nvSpPr>
        <p:spPr bwMode="auto">
          <a:xfrm>
            <a:off x="5715000" y="5562600"/>
            <a:ext cx="1669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Neighborhoods</a:t>
            </a:r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105400" y="5334000"/>
            <a:ext cx="381000" cy="381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8" name="5-Point Star 97"/>
          <p:cNvSpPr/>
          <p:nvPr/>
        </p:nvSpPr>
        <p:spPr>
          <a:xfrm>
            <a:off x="4876800" y="5867400"/>
            <a:ext cx="381000" cy="381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9" name="5-Point Star 98"/>
          <p:cNvSpPr/>
          <p:nvPr/>
        </p:nvSpPr>
        <p:spPr>
          <a:xfrm>
            <a:off x="4191000" y="5715000"/>
            <a:ext cx="381000" cy="381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0" name="Line 23"/>
          <p:cNvSpPr>
            <a:spLocks noChangeShapeType="1"/>
          </p:cNvSpPr>
          <p:nvPr/>
        </p:nvSpPr>
        <p:spPr bwMode="auto">
          <a:xfrm rot="5400000" flipH="1">
            <a:off x="4260055" y="5326855"/>
            <a:ext cx="816769" cy="416719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3"/>
          <p:cNvSpPr>
            <a:spLocks noChangeShapeType="1"/>
          </p:cNvSpPr>
          <p:nvPr/>
        </p:nvSpPr>
        <p:spPr bwMode="auto">
          <a:xfrm rot="5400000" flipH="1">
            <a:off x="3848100" y="5372100"/>
            <a:ext cx="685800" cy="152400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eft Brace 101"/>
          <p:cNvSpPr/>
          <p:nvPr/>
        </p:nvSpPr>
        <p:spPr>
          <a:xfrm flipH="1">
            <a:off x="5486400" y="4800600"/>
            <a:ext cx="228600" cy="1524000"/>
          </a:xfrm>
          <a:prstGeom prst="leftBrace">
            <a:avLst>
              <a:gd name="adj1" fmla="val 59180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5029200" y="4800600"/>
            <a:ext cx="381000" cy="381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4" name="Line 23"/>
          <p:cNvSpPr>
            <a:spLocks noChangeShapeType="1"/>
          </p:cNvSpPr>
          <p:nvPr/>
        </p:nvSpPr>
        <p:spPr bwMode="auto">
          <a:xfrm rot="5400000" flipH="1">
            <a:off x="4602163" y="4513263"/>
            <a:ext cx="289718" cy="488156"/>
          </a:xfrm>
          <a:prstGeom prst="line">
            <a:avLst/>
          </a:prstGeom>
          <a:noFill/>
          <a:ln w="57150">
            <a:solidFill>
              <a:schemeClr val="accent4"/>
            </a:solidFill>
            <a:round/>
            <a:headEnd type="triangle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3429000" y="5867400"/>
            <a:ext cx="381000" cy="381000"/>
          </a:xfrm>
          <a:prstGeom prst="star5">
            <a:avLst>
              <a:gd name="adj" fmla="val 29435"/>
              <a:gd name="hf" fmla="val 105146"/>
              <a:gd name="vf" fmla="val 110557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6" name="Rectangle 105"/>
          <p:cNvSpPr/>
          <p:nvPr/>
        </p:nvSpPr>
        <p:spPr>
          <a:xfrm>
            <a:off x="7772400" y="1636811"/>
            <a:ext cx="228600" cy="2286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8001000" y="159722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elected</a:t>
            </a: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7772400" y="1941611"/>
            <a:ext cx="228600" cy="2286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01000" y="1902023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staff</a:t>
            </a:r>
            <a:endParaRPr lang="en-US" sz="1400" dirty="0"/>
          </a:p>
        </p:txBody>
      </p:sp>
      <p:sp>
        <p:nvSpPr>
          <p:cNvPr id="110" name="Rectangle 109"/>
          <p:cNvSpPr/>
          <p:nvPr/>
        </p:nvSpPr>
        <p:spPr>
          <a:xfrm>
            <a:off x="7772400" y="2246411"/>
            <a:ext cx="228600" cy="228600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01000" y="2206823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public</a:t>
            </a:r>
            <a:endParaRPr lang="en-US" sz="14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 rot="10200960">
            <a:off x="3581409" y="3217979"/>
            <a:ext cx="197774" cy="1167469"/>
          </a:xfrm>
          <a:prstGeom prst="upArrow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21000960">
            <a:off x="3687777" y="3069546"/>
            <a:ext cx="197774" cy="1167469"/>
          </a:xfrm>
          <a:prstGeom prst="upArrow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6200000">
            <a:off x="3779561" y="4399239"/>
            <a:ext cx="595548" cy="750570"/>
            <a:chOff x="6984682" y="3174682"/>
            <a:chExt cx="878206" cy="1106806"/>
          </a:xfrm>
          <a:solidFill>
            <a:schemeClr val="accent4"/>
          </a:solidFill>
        </p:grpSpPr>
        <p:sp>
          <p:nvSpPr>
            <p:cNvPr id="115" name="Oval 114"/>
            <p:cNvSpPr/>
            <p:nvPr/>
          </p:nvSpPr>
          <p:spPr>
            <a:xfrm rot="16200000">
              <a:off x="6984682" y="31746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6" name="Oval 115"/>
            <p:cNvSpPr/>
            <p:nvPr/>
          </p:nvSpPr>
          <p:spPr>
            <a:xfrm rot="16200000">
              <a:off x="7213282" y="31746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7" name="Oval 116"/>
            <p:cNvSpPr/>
            <p:nvPr/>
          </p:nvSpPr>
          <p:spPr>
            <a:xfrm rot="16200000">
              <a:off x="7441882" y="31746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7670482" y="31746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9" name="Oval 118"/>
            <p:cNvSpPr/>
            <p:nvPr/>
          </p:nvSpPr>
          <p:spPr>
            <a:xfrm rot="16200000">
              <a:off x="6984682" y="34032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0" name="Oval 119"/>
            <p:cNvSpPr/>
            <p:nvPr/>
          </p:nvSpPr>
          <p:spPr>
            <a:xfrm rot="16200000">
              <a:off x="7213282" y="34032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1" name="Oval 120"/>
            <p:cNvSpPr/>
            <p:nvPr/>
          </p:nvSpPr>
          <p:spPr>
            <a:xfrm rot="16200000">
              <a:off x="7441882" y="34032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2" name="Oval 121"/>
            <p:cNvSpPr/>
            <p:nvPr/>
          </p:nvSpPr>
          <p:spPr>
            <a:xfrm rot="16200000">
              <a:off x="7670482" y="34032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3" name="Oval 122"/>
            <p:cNvSpPr/>
            <p:nvPr/>
          </p:nvSpPr>
          <p:spPr>
            <a:xfrm rot="16200000">
              <a:off x="6984682" y="36318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4" name="Oval 123"/>
            <p:cNvSpPr/>
            <p:nvPr/>
          </p:nvSpPr>
          <p:spPr>
            <a:xfrm rot="10800000">
              <a:off x="7213282" y="3631882"/>
              <a:ext cx="192405" cy="192407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5" name="Oval 124"/>
            <p:cNvSpPr/>
            <p:nvPr/>
          </p:nvSpPr>
          <p:spPr>
            <a:xfrm rot="16200000">
              <a:off x="7441882" y="36318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6" name="Oval 125"/>
            <p:cNvSpPr/>
            <p:nvPr/>
          </p:nvSpPr>
          <p:spPr>
            <a:xfrm rot="16200000">
              <a:off x="7670482" y="36318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7" name="Oval 126"/>
            <p:cNvSpPr/>
            <p:nvPr/>
          </p:nvSpPr>
          <p:spPr>
            <a:xfrm rot="16200000">
              <a:off x="6984682" y="38604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7213282" y="38604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29" name="Oval 128"/>
            <p:cNvSpPr/>
            <p:nvPr/>
          </p:nvSpPr>
          <p:spPr>
            <a:xfrm rot="16200000">
              <a:off x="7441882" y="38604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0" name="Oval 129"/>
            <p:cNvSpPr/>
            <p:nvPr/>
          </p:nvSpPr>
          <p:spPr>
            <a:xfrm rot="16200000">
              <a:off x="7670482" y="38604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1" name="Oval 130"/>
            <p:cNvSpPr/>
            <p:nvPr/>
          </p:nvSpPr>
          <p:spPr>
            <a:xfrm rot="16200000">
              <a:off x="6984682" y="40890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2" name="Oval 131"/>
            <p:cNvSpPr/>
            <p:nvPr/>
          </p:nvSpPr>
          <p:spPr>
            <a:xfrm rot="16200000">
              <a:off x="7213282" y="40890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3" name="Oval 132"/>
            <p:cNvSpPr/>
            <p:nvPr/>
          </p:nvSpPr>
          <p:spPr>
            <a:xfrm rot="16200000">
              <a:off x="7441882" y="40890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4" name="Oval 133"/>
            <p:cNvSpPr/>
            <p:nvPr/>
          </p:nvSpPr>
          <p:spPr>
            <a:xfrm rot="16200000">
              <a:off x="7670482" y="4089082"/>
              <a:ext cx="192406" cy="192406"/>
            </a:xfrm>
            <a:prstGeom prst="ellipse">
              <a:avLst/>
            </a:prstGeom>
            <a:grpFill/>
            <a:ln w="12700" cap="rnd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1940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You, the </a:t>
            </a:r>
            <a:r>
              <a:rPr lang="en-US" dirty="0" err="1" smtClean="0"/>
              <a:t>C’msn</a:t>
            </a:r>
            <a:r>
              <a:rPr lang="en-US" dirty="0" smtClean="0"/>
              <a:t>, and the Big Picture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4695824" y="5353050"/>
            <a:ext cx="1095375" cy="438150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flipH="1">
            <a:off x="3287917" y="4724400"/>
            <a:ext cx="152400" cy="398353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H="1">
            <a:off x="3581400" y="4038600"/>
            <a:ext cx="152400" cy="398353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3810000" y="3352800"/>
            <a:ext cx="152400" cy="398353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4038600" y="1981200"/>
            <a:ext cx="304799" cy="1066800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76600" y="1981200"/>
            <a:ext cx="457200" cy="1084153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343400" y="4724400"/>
            <a:ext cx="1781269" cy="10668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76800" y="4038600"/>
            <a:ext cx="1400269" cy="17526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91200" y="3352800"/>
            <a:ext cx="790669" cy="24384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553200" y="2667000"/>
            <a:ext cx="409669" cy="31242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010400" y="1981201"/>
            <a:ext cx="257269" cy="3810000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H="1">
            <a:off x="4676869" y="2667000"/>
            <a:ext cx="1838441" cy="25908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45813 w 1645813"/>
              <a:gd name="connsiteY0" fmla="*/ 398353 h 398353"/>
              <a:gd name="connsiteX1" fmla="*/ 34296 w 1645813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5813" h="398353">
                <a:moveTo>
                  <a:pt x="1645813" y="398353"/>
                </a:moveTo>
                <a:cubicBezTo>
                  <a:pt x="873601" y="392244"/>
                  <a:pt x="-206598" y="277555"/>
                  <a:pt x="34296" y="0"/>
                </a:cubicBez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flipH="1">
            <a:off x="4571999" y="2667000"/>
            <a:ext cx="1847435" cy="19050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45813 w 1645813"/>
              <a:gd name="connsiteY0" fmla="*/ 398353 h 398353"/>
              <a:gd name="connsiteX1" fmla="*/ 34296 w 1645813"/>
              <a:gd name="connsiteY1" fmla="*/ 0 h 398353"/>
              <a:gd name="connsiteX0" fmla="*/ 1672953 w 1672953"/>
              <a:gd name="connsiteY0" fmla="*/ 398353 h 398353"/>
              <a:gd name="connsiteX1" fmla="*/ 33576 w 1672953"/>
              <a:gd name="connsiteY1" fmla="*/ 0 h 398353"/>
              <a:gd name="connsiteX0" fmla="*/ 1662583 w 1662583"/>
              <a:gd name="connsiteY0" fmla="*/ 398353 h 398353"/>
              <a:gd name="connsiteX1" fmla="*/ 23206 w 1662583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2583" h="398353">
                <a:moveTo>
                  <a:pt x="1662583" y="398353"/>
                </a:moveTo>
                <a:cubicBezTo>
                  <a:pt x="890371" y="392244"/>
                  <a:pt x="-170542" y="277057"/>
                  <a:pt x="23206" y="0"/>
                </a:cubicBez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5410200" y="2667000"/>
            <a:ext cx="914400" cy="1219201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11517 w 1611517"/>
              <a:gd name="connsiteY0" fmla="*/ 398353 h 398353"/>
              <a:gd name="connsiteX1" fmla="*/ 0 w 1611517"/>
              <a:gd name="connsiteY1" fmla="*/ 0 h 398353"/>
              <a:gd name="connsiteX0" fmla="*/ 1645813 w 1645813"/>
              <a:gd name="connsiteY0" fmla="*/ 398353 h 398353"/>
              <a:gd name="connsiteX1" fmla="*/ 34296 w 1645813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5813" h="398353">
                <a:moveTo>
                  <a:pt x="1645813" y="398353"/>
                </a:moveTo>
                <a:cubicBezTo>
                  <a:pt x="873601" y="392244"/>
                  <a:pt x="-206598" y="277555"/>
                  <a:pt x="34296" y="0"/>
                </a:cubicBezTo>
              </a:path>
            </a:pathLst>
          </a:custGeom>
          <a:noFill/>
          <a:ln w="28575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19800" y="1981200"/>
            <a:ext cx="304800" cy="381000"/>
          </a:xfrm>
          <a:custGeom>
            <a:avLst/>
            <a:gdLst>
              <a:gd name="connsiteX0" fmla="*/ 1611517 w 1611517"/>
              <a:gd name="connsiteY0" fmla="*/ 398353 h 398353"/>
              <a:gd name="connsiteX1" fmla="*/ 0 w 1611517"/>
              <a:gd name="connsiteY1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1517" h="398353">
                <a:moveTo>
                  <a:pt x="1611517" y="398353"/>
                </a:moveTo>
                <a:lnTo>
                  <a:pt x="0" y="0"/>
                </a:lnTo>
              </a:path>
            </a:pathLst>
          </a:cu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1" idx="1"/>
            <a:endCxn id="12" idx="3"/>
          </p:cNvCxnSpPr>
          <p:nvPr/>
        </p:nvCxnSpPr>
        <p:spPr>
          <a:xfrm flipH="1">
            <a:off x="3581400" y="1828800"/>
            <a:ext cx="457200" cy="0"/>
          </a:xfrm>
          <a:prstGeom prst="line">
            <a:avLst/>
          </a:prstGeom>
          <a:noFill/>
          <a:ln w="57150" cap="rnd" cmpd="sng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ounded Rectangle 5"/>
          <p:cNvSpPr/>
          <p:nvPr/>
        </p:nvSpPr>
        <p:spPr>
          <a:xfrm>
            <a:off x="3200400" y="5791200"/>
            <a:ext cx="4495800" cy="304800"/>
          </a:xfrm>
          <a:prstGeom prst="roundRect">
            <a:avLst>
              <a:gd name="adj" fmla="val 30729"/>
            </a:avLst>
          </a:prstGeom>
          <a:solidFill>
            <a:schemeClr val="accent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You, the public</a:t>
            </a: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295400" y="5105400"/>
            <a:ext cx="3429000" cy="304800"/>
          </a:xfrm>
          <a:prstGeom prst="roundRect">
            <a:avLst>
              <a:gd name="adj" fmla="val 30729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Neighborhood Association</a:t>
            </a:r>
            <a:endParaRPr lang="en-US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1752600" y="4419600"/>
            <a:ext cx="2819400" cy="304800"/>
          </a:xfrm>
          <a:prstGeom prst="roundRect">
            <a:avLst>
              <a:gd name="adj" fmla="val 30729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District Leadership Group</a:t>
            </a:r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981200" y="3733800"/>
            <a:ext cx="3429000" cy="304800"/>
          </a:xfrm>
          <a:prstGeom prst="roundRect">
            <a:avLst>
              <a:gd name="adj" fmla="val 30729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District’s Commissioners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590800" y="3048000"/>
            <a:ext cx="3429000" cy="304800"/>
          </a:xfrm>
          <a:prstGeom prst="roundRect">
            <a:avLst>
              <a:gd name="adj" fmla="val 30729"/>
            </a:avLst>
          </a:prstGeom>
          <a:solidFill>
            <a:schemeClr val="accent4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Neighborhoods Commission</a:t>
            </a:r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4038600" y="1676400"/>
            <a:ext cx="3124200" cy="304800"/>
          </a:xfrm>
          <a:prstGeom prst="roundRect">
            <a:avLst>
              <a:gd name="adj" fmla="val 30729"/>
            </a:avLst>
          </a:prstGeom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Mayor &amp; City Council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143000" y="1676400"/>
            <a:ext cx="2438400" cy="304800"/>
          </a:xfrm>
          <a:prstGeom prst="roundRect">
            <a:avLst>
              <a:gd name="adj" fmla="val 30729"/>
            </a:avLst>
          </a:prstGeom>
          <a:solidFill>
            <a:schemeClr val="accent5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 Manager</a:t>
            </a:r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495800" y="2362200"/>
            <a:ext cx="2286000" cy="304800"/>
          </a:xfrm>
          <a:prstGeom prst="roundRect">
            <a:avLst>
              <a:gd name="adj" fmla="val 30729"/>
            </a:avLst>
          </a:prstGeom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Councilmember</a:t>
            </a:r>
            <a:endParaRPr lang="en-US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81000" y="3657600"/>
            <a:ext cx="1381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Volunteers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 rot="1596638">
            <a:off x="1464073" y="2677862"/>
            <a:ext cx="393242" cy="2896466"/>
          </a:xfrm>
          <a:prstGeom prst="leftBrace">
            <a:avLst>
              <a:gd name="adj1" fmla="val 39547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flipH="1">
            <a:off x="7315200" y="1676400"/>
            <a:ext cx="393242" cy="1066801"/>
          </a:xfrm>
          <a:prstGeom prst="leftBrace">
            <a:avLst>
              <a:gd name="adj1" fmla="val 39547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5250" y="2009775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Elected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05025" y="191452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Staff</a:t>
            </a:r>
            <a:endParaRPr lang="en-US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9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1676400" y="1752600"/>
            <a:ext cx="12954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66" name="Rounded Rectangle 65"/>
          <p:cNvSpPr/>
          <p:nvPr/>
        </p:nvSpPr>
        <p:spPr>
          <a:xfrm>
            <a:off x="3048000" y="1752600"/>
            <a:ext cx="15240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67" name="Rounded Rectangle 66"/>
          <p:cNvSpPr/>
          <p:nvPr/>
        </p:nvSpPr>
        <p:spPr>
          <a:xfrm>
            <a:off x="4648199" y="1752600"/>
            <a:ext cx="14478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68" name="Rounded Rectangle 67"/>
          <p:cNvSpPr/>
          <p:nvPr/>
        </p:nvSpPr>
        <p:spPr>
          <a:xfrm>
            <a:off x="6172200" y="1752600"/>
            <a:ext cx="13716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69" name="Rounded Rectangle 68"/>
          <p:cNvSpPr/>
          <p:nvPr/>
        </p:nvSpPr>
        <p:spPr>
          <a:xfrm>
            <a:off x="7620000" y="1752600"/>
            <a:ext cx="12954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64" name="Rounded Rectangle 63"/>
          <p:cNvSpPr/>
          <p:nvPr/>
        </p:nvSpPr>
        <p:spPr>
          <a:xfrm>
            <a:off x="228600" y="1752600"/>
            <a:ext cx="1371600" cy="4191000"/>
          </a:xfrm>
          <a:prstGeom prst="roundRect">
            <a:avLst>
              <a:gd name="adj" fmla="val 7658"/>
            </a:avLst>
          </a:prstGeom>
          <a:solidFill>
            <a:srgbClr val="EAEAEA"/>
          </a:solidFill>
          <a:ln w="12700" cap="rnd" cmpd="sng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911352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N’ghbrhd</a:t>
            </a:r>
            <a:r>
              <a:rPr lang="en-US" dirty="0" smtClean="0"/>
              <a:t> </a:t>
            </a:r>
            <a:r>
              <a:rPr lang="en-US" dirty="0" err="1" smtClean="0"/>
              <a:t>C’msn</a:t>
            </a:r>
            <a:r>
              <a:rPr lang="en-US" dirty="0" smtClean="0"/>
              <a:t> </a:t>
            </a:r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133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" y="2514362"/>
            <a:ext cx="8382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95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2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858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144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430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657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com’nty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133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flipV="1">
            <a:off x="1905000" y="2514362"/>
            <a:ext cx="8382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2895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19050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flipV="1">
            <a:off x="21336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23622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25908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3657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com’nty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401" y="2133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 flipV="1">
            <a:off x="3581401" y="2469118"/>
            <a:ext cx="838200" cy="654844"/>
          </a:xfrm>
          <a:prstGeom prst="upDownArrow">
            <a:avLst>
              <a:gd name="adj1" fmla="val 56819"/>
              <a:gd name="adj2" fmla="val 32386"/>
            </a:avLst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124201" y="2895362"/>
            <a:ext cx="533400" cy="304800"/>
          </a:xfrm>
          <a:prstGeom prst="rightArrow">
            <a:avLst>
              <a:gd name="adj1" fmla="val 100000"/>
              <a:gd name="adj2" fmla="val 50000"/>
            </a:avLst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 flipV="1">
            <a:off x="3581401" y="3200162"/>
            <a:ext cx="152400" cy="381000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 flipV="1">
            <a:off x="3810001" y="3200162"/>
            <a:ext cx="152400" cy="381000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Up-Down Arrow 25"/>
          <p:cNvSpPr/>
          <p:nvPr/>
        </p:nvSpPr>
        <p:spPr>
          <a:xfrm flipV="1">
            <a:off x="4038601" y="3200162"/>
            <a:ext cx="152400" cy="381000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Up-Down Arrow 26"/>
          <p:cNvSpPr/>
          <p:nvPr/>
        </p:nvSpPr>
        <p:spPr>
          <a:xfrm flipV="1">
            <a:off x="4267200" y="3200162"/>
            <a:ext cx="152400" cy="381000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1401" y="3657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com’nty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2133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6400800" y="2514362"/>
            <a:ext cx="8382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2895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72400" y="2895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flipV="1">
            <a:off x="77724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 flipV="1">
            <a:off x="80010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flipV="1">
            <a:off x="82296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V="1">
            <a:off x="8458200" y="3276362"/>
            <a:ext cx="152400" cy="304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72400" y="3657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com’nty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76799" y="2133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24399" y="31239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599" y="3657362"/>
            <a:ext cx="838200" cy="304800"/>
          </a:xfrm>
          <a:prstGeom prst="rect">
            <a:avLst/>
          </a:prstGeom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com’nty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486399" y="2590562"/>
            <a:ext cx="457200" cy="838200"/>
          </a:xfrm>
          <a:custGeom>
            <a:avLst/>
            <a:gdLst>
              <a:gd name="connsiteX0" fmla="*/ 197346 w 457200"/>
              <a:gd name="connsiteY0" fmla="*/ 0 h 682741"/>
              <a:gd name="connsiteX1" fmla="*/ 394692 w 457200"/>
              <a:gd name="connsiteY1" fmla="*/ 197346 h 682741"/>
              <a:gd name="connsiteX2" fmla="*/ 394692 w 457200"/>
              <a:gd name="connsiteY2" fmla="*/ 568441 h 682741"/>
              <a:gd name="connsiteX3" fmla="*/ 457200 w 457200"/>
              <a:gd name="connsiteY3" fmla="*/ 568441 h 682741"/>
              <a:gd name="connsiteX4" fmla="*/ 342900 w 457200"/>
              <a:gd name="connsiteY4" fmla="*/ 682741 h 682741"/>
              <a:gd name="connsiteX5" fmla="*/ 228600 w 457200"/>
              <a:gd name="connsiteY5" fmla="*/ 568441 h 682741"/>
              <a:gd name="connsiteX6" fmla="*/ 291108 w 457200"/>
              <a:gd name="connsiteY6" fmla="*/ 568441 h 682741"/>
              <a:gd name="connsiteX7" fmla="*/ 291108 w 457200"/>
              <a:gd name="connsiteY7" fmla="*/ 197346 h 682741"/>
              <a:gd name="connsiteX8" fmla="*/ 233842 w 457200"/>
              <a:gd name="connsiteY8" fmla="*/ 110951 h 682741"/>
              <a:gd name="connsiteX9" fmla="*/ 197346 w 457200"/>
              <a:gd name="connsiteY9" fmla="*/ 103583 h 682741"/>
              <a:gd name="connsiteX10" fmla="*/ 197346 w 457200"/>
              <a:gd name="connsiteY10" fmla="*/ 103583 h 682741"/>
              <a:gd name="connsiteX11" fmla="*/ 197345 w 457200"/>
              <a:gd name="connsiteY11" fmla="*/ 103583 h 682741"/>
              <a:gd name="connsiteX12" fmla="*/ 197346 w 457200"/>
              <a:gd name="connsiteY12" fmla="*/ 103583 h 682741"/>
              <a:gd name="connsiteX13" fmla="*/ 160849 w 457200"/>
              <a:gd name="connsiteY13" fmla="*/ 110951 h 682741"/>
              <a:gd name="connsiteX14" fmla="*/ 103583 w 457200"/>
              <a:gd name="connsiteY14" fmla="*/ 197346 h 682741"/>
              <a:gd name="connsiteX15" fmla="*/ 103583 w 457200"/>
              <a:gd name="connsiteY15" fmla="*/ 304800 h 682741"/>
              <a:gd name="connsiteX16" fmla="*/ 0 w 457200"/>
              <a:gd name="connsiteY16" fmla="*/ 304800 h 682741"/>
              <a:gd name="connsiteX17" fmla="*/ 0 w 457200"/>
              <a:gd name="connsiteY17" fmla="*/ 197346 h 682741"/>
              <a:gd name="connsiteX18" fmla="*/ 197346 w 457200"/>
              <a:gd name="connsiteY18" fmla="*/ 0 h 6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200" h="682741">
                <a:moveTo>
                  <a:pt x="197346" y="0"/>
                </a:moveTo>
                <a:cubicBezTo>
                  <a:pt x="306337" y="0"/>
                  <a:pt x="394692" y="88355"/>
                  <a:pt x="394692" y="197346"/>
                </a:cubicBezTo>
                <a:lnTo>
                  <a:pt x="394692" y="568441"/>
                </a:lnTo>
                <a:lnTo>
                  <a:pt x="457200" y="568441"/>
                </a:lnTo>
                <a:lnTo>
                  <a:pt x="342900" y="682741"/>
                </a:lnTo>
                <a:lnTo>
                  <a:pt x="228600" y="568441"/>
                </a:lnTo>
                <a:lnTo>
                  <a:pt x="291108" y="568441"/>
                </a:lnTo>
                <a:lnTo>
                  <a:pt x="291108" y="197346"/>
                </a:lnTo>
                <a:cubicBezTo>
                  <a:pt x="291108" y="158508"/>
                  <a:pt x="267495" y="125185"/>
                  <a:pt x="233842" y="110951"/>
                </a:cubicBezTo>
                <a:lnTo>
                  <a:pt x="197346" y="103583"/>
                </a:lnTo>
                <a:lnTo>
                  <a:pt x="197346" y="103583"/>
                </a:lnTo>
                <a:lnTo>
                  <a:pt x="197345" y="103583"/>
                </a:lnTo>
                <a:lnTo>
                  <a:pt x="197346" y="103583"/>
                </a:lnTo>
                <a:lnTo>
                  <a:pt x="160849" y="110951"/>
                </a:lnTo>
                <a:cubicBezTo>
                  <a:pt x="127196" y="125185"/>
                  <a:pt x="103583" y="158508"/>
                  <a:pt x="103583" y="197346"/>
                </a:cubicBezTo>
                <a:lnTo>
                  <a:pt x="103583" y="304800"/>
                </a:lnTo>
                <a:lnTo>
                  <a:pt x="0" y="304800"/>
                </a:lnTo>
                <a:lnTo>
                  <a:pt x="0" y="197346"/>
                </a:lnTo>
                <a:cubicBezTo>
                  <a:pt x="0" y="88355"/>
                  <a:pt x="88355" y="0"/>
                  <a:pt x="197346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4724399" y="2514361"/>
            <a:ext cx="838200" cy="569119"/>
          </a:xfrm>
          <a:prstGeom prst="upDownArrow">
            <a:avLst>
              <a:gd name="adj1" fmla="val 53125"/>
              <a:gd name="adj2" fmla="val 35268"/>
            </a:avLst>
          </a:prstGeom>
          <a:solidFill>
            <a:schemeClr val="accent1">
              <a:lumMod val="40000"/>
              <a:lumOff val="60000"/>
            </a:scheme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266962"/>
            <a:ext cx="106679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Disseminate:</a:t>
            </a:r>
          </a:p>
          <a:p>
            <a:pPr algn="ctr"/>
            <a:r>
              <a:rPr lang="en-US" sz="1400" dirty="0" smtClean="0"/>
              <a:t>get info</a:t>
            </a:r>
            <a:br>
              <a:rPr lang="en-US" sz="1400" dirty="0" smtClean="0"/>
            </a:br>
            <a:r>
              <a:rPr lang="en-US" sz="1400" dirty="0" smtClean="0"/>
              <a:t>from City </a:t>
            </a:r>
            <a:br>
              <a:rPr lang="en-US" sz="1400" dirty="0" smtClean="0"/>
            </a:br>
            <a:r>
              <a:rPr lang="en-US" sz="1400" dirty="0" smtClean="0"/>
              <a:t>and share</a:t>
            </a:r>
            <a:br>
              <a:rPr lang="en-US" sz="1400" dirty="0" smtClean="0"/>
            </a:br>
            <a:r>
              <a:rPr lang="en-US" sz="1400" dirty="0" smtClean="0"/>
              <a:t>with the community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52600" y="4266962"/>
            <a:ext cx="106679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Collect:</a:t>
            </a:r>
          </a:p>
          <a:p>
            <a:pPr algn="ctr"/>
            <a:r>
              <a:rPr lang="en-US" sz="1400" dirty="0" smtClean="0"/>
              <a:t>get info</a:t>
            </a:r>
          </a:p>
          <a:p>
            <a:pPr algn="ctr"/>
            <a:r>
              <a:rPr lang="en-US" sz="1400" dirty="0" smtClean="0"/>
              <a:t>from the community</a:t>
            </a:r>
          </a:p>
          <a:p>
            <a:pPr algn="ctr"/>
            <a:r>
              <a:rPr lang="en-US" sz="1400" dirty="0" smtClean="0"/>
              <a:t>and share with City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276600" y="4266962"/>
            <a:ext cx="1066799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Facilitate:</a:t>
            </a:r>
          </a:p>
          <a:p>
            <a:pPr algn="ctr"/>
            <a:r>
              <a:rPr lang="en-US" sz="1400" dirty="0" smtClean="0"/>
              <a:t>arrange for</a:t>
            </a:r>
          </a:p>
          <a:p>
            <a:pPr algn="ctr"/>
            <a:r>
              <a:rPr lang="en-US" sz="1400" dirty="0" smtClean="0"/>
              <a:t>City and</a:t>
            </a:r>
          </a:p>
          <a:p>
            <a:pPr algn="ctr"/>
            <a:r>
              <a:rPr lang="en-US" sz="1400" dirty="0" smtClean="0"/>
              <a:t>community</a:t>
            </a:r>
          </a:p>
          <a:p>
            <a:pPr algn="ctr"/>
            <a:r>
              <a:rPr lang="en-US" sz="1400" dirty="0" smtClean="0"/>
              <a:t>to exchange</a:t>
            </a:r>
          </a:p>
          <a:p>
            <a:pPr algn="ctr"/>
            <a:r>
              <a:rPr lang="en-US" sz="1400" dirty="0" smtClean="0"/>
              <a:t>info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4724400" y="4266962"/>
            <a:ext cx="129540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Focus group:</a:t>
            </a:r>
          </a:p>
          <a:p>
            <a:pPr algn="ctr"/>
            <a:r>
              <a:rPr lang="en-US" sz="1400" dirty="0" smtClean="0"/>
              <a:t>City can get feedback from NC so as to</a:t>
            </a:r>
          </a:p>
          <a:p>
            <a:pPr algn="ctr"/>
            <a:r>
              <a:rPr lang="en-US" sz="1400" dirty="0" smtClean="0"/>
              <a:t>have better</a:t>
            </a:r>
          </a:p>
          <a:p>
            <a:pPr algn="ctr"/>
            <a:r>
              <a:rPr lang="en-US" sz="1400" dirty="0" smtClean="0"/>
              <a:t>presentation for community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286500" y="4267200"/>
            <a:ext cx="114300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Checked Box:</a:t>
            </a:r>
          </a:p>
          <a:p>
            <a:pPr algn="ctr"/>
            <a:r>
              <a:rPr lang="en-US" sz="1400" dirty="0" smtClean="0"/>
              <a:t>City claims it consulted the community</a:t>
            </a:r>
          </a:p>
          <a:p>
            <a:pPr algn="ctr"/>
            <a:r>
              <a:rPr lang="en-US" sz="1400" dirty="0" smtClean="0"/>
              <a:t>because it talked to NC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696200" y="4266962"/>
            <a:ext cx="114300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 smtClean="0"/>
              <a:t>Diversion:</a:t>
            </a:r>
          </a:p>
          <a:p>
            <a:pPr algn="ctr"/>
            <a:r>
              <a:rPr lang="en-US" sz="1400" dirty="0" smtClean="0"/>
              <a:t>City appeases the public by having the community</a:t>
            </a:r>
          </a:p>
          <a:p>
            <a:pPr algn="ctr"/>
            <a:r>
              <a:rPr lang="en-US" sz="1400" dirty="0" smtClean="0"/>
              <a:t>meet with NC </a:t>
            </a:r>
            <a:endParaRPr lang="en-US" sz="1400" dirty="0"/>
          </a:p>
        </p:txBody>
      </p:sp>
      <p:sp>
        <p:nvSpPr>
          <p:cNvPr id="62" name="&quot;No&quot; Symbol 61"/>
          <p:cNvSpPr/>
          <p:nvPr/>
        </p:nvSpPr>
        <p:spPr>
          <a:xfrm>
            <a:off x="6019800" y="1905000"/>
            <a:ext cx="1524000" cy="1524000"/>
          </a:xfrm>
          <a:prstGeom prst="noSmoking">
            <a:avLst>
              <a:gd name="adj" fmla="val 6885"/>
            </a:avLst>
          </a:prstGeom>
          <a:solidFill>
            <a:srgbClr val="FF0000">
              <a:alpha val="50196"/>
            </a:srgb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3" name="&quot;No&quot; Symbol 62"/>
          <p:cNvSpPr/>
          <p:nvPr/>
        </p:nvSpPr>
        <p:spPr>
          <a:xfrm>
            <a:off x="7467600" y="2667000"/>
            <a:ext cx="1524000" cy="1524000"/>
          </a:xfrm>
          <a:prstGeom prst="noSmoking">
            <a:avLst>
              <a:gd name="adj" fmla="val 6885"/>
            </a:avLst>
          </a:prstGeom>
          <a:solidFill>
            <a:srgbClr val="FF0000">
              <a:alpha val="50196"/>
            </a:srgbClr>
          </a:solidFill>
          <a:ln w="12700" cap="rnd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799"/>
          </a:xfrm>
        </p:spPr>
        <p:txBody>
          <a:bodyPr/>
          <a:lstStyle/>
          <a:p>
            <a:r>
              <a:rPr lang="en-US" dirty="0" smtClean="0"/>
              <a:t>City </a:t>
            </a:r>
            <a:r>
              <a:rPr lang="en-US" dirty="0" smtClean="0"/>
              <a:t>Policies: Trees</a:t>
            </a:r>
            <a:r>
              <a:rPr lang="en-US" dirty="0" smtClean="0"/>
              <a:t>, Out-Reach, </a:t>
            </a:r>
            <a:r>
              <a:rPr lang="en-US" dirty="0" smtClean="0"/>
              <a:t>Homelessness, </a:t>
            </a:r>
            <a:br>
              <a:rPr lang="en-US" dirty="0" smtClean="0"/>
            </a:br>
            <a:r>
              <a:rPr lang="en-US" dirty="0" smtClean="0"/>
              <a:t>Bylaws, Illegal dumping, ...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err="1" smtClean="0"/>
              <a:t>VTA</a:t>
            </a:r>
            <a:r>
              <a:rPr lang="en-US" dirty="0" smtClean="0"/>
              <a:t> </a:t>
            </a:r>
            <a:r>
              <a:rPr lang="en-US" dirty="0" smtClean="0"/>
              <a:t>&amp; BART; </a:t>
            </a:r>
            <a:br>
              <a:rPr lang="en-US" dirty="0" smtClean="0"/>
            </a:br>
            <a:r>
              <a:rPr lang="en-US" dirty="0" smtClean="0"/>
              <a:t>transportation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Unmanned Aerial System</a:t>
            </a:r>
            <a:br>
              <a:rPr lang="en-US" dirty="0" smtClean="0"/>
            </a:br>
            <a:r>
              <a:rPr lang="en-US" dirty="0" smtClean="0"/>
              <a:t>(UAS, aka “Drones”)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Budget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Illegal Fireworks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2133600"/>
            <a:ext cx="3143250" cy="2342079"/>
          </a:xfrm>
          <a:prstGeom prst="rect">
            <a:avLst/>
          </a:prstGeom>
          <a:ln w="38100">
            <a:solidFill>
              <a:srgbClr val="FFFFFF"/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572000"/>
            <a:ext cx="3815806" cy="2235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90800" y="4800600"/>
            <a:ext cx="2521332" cy="1506886"/>
            <a:chOff x="3505200" y="4800600"/>
            <a:chExt cx="2521332" cy="1506886"/>
          </a:xfrm>
        </p:grpSpPr>
        <p:sp>
          <p:nvSpPr>
            <p:cNvPr id="19" name="Rectangle 18"/>
            <p:cNvSpPr/>
            <p:nvPr/>
          </p:nvSpPr>
          <p:spPr>
            <a:xfrm>
              <a:off x="3559366" y="4910113"/>
              <a:ext cx="2413000" cy="1287860"/>
            </a:xfrm>
            <a:prstGeom prst="rect">
              <a:avLst/>
            </a:prstGeom>
            <a:solidFill>
              <a:srgbClr val="CCFFCC"/>
            </a:solidFill>
            <a:ln w="12700" cap="rnd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505200" y="4800600"/>
              <a:ext cx="2521332" cy="1506886"/>
              <a:chOff x="2367281" y="1376874"/>
              <a:chExt cx="6469548" cy="39639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196652" y="1780024"/>
                <a:ext cx="1679003" cy="2671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006600"/>
                    </a:solidFill>
                    <a:latin typeface="Arial Black" panose="020B0A04020102020204" pitchFamily="34" charset="0"/>
                  </a:rPr>
                  <a:t>?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28635" y="1376874"/>
                <a:ext cx="1790058" cy="2671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>
                    <a:solidFill>
                      <a:srgbClr val="006600"/>
                    </a:solidFill>
                    <a:latin typeface="Arial Black" panose="020B0A04020102020204" pitchFamily="34" charset="0"/>
                  </a:rPr>
                  <a:t>$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67281" y="1864519"/>
                <a:ext cx="1921680" cy="2914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>
                    <a:solidFill>
                      <a:srgbClr val="003300"/>
                    </a:solidFill>
                    <a:latin typeface="Arial Black" panose="020B0A04020102020204" pitchFamily="34" charset="0"/>
                  </a:rPr>
                  <a:t>$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10430" y="2426173"/>
                <a:ext cx="1921680" cy="2914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>
                    <a:solidFill>
                      <a:srgbClr val="003300"/>
                    </a:solidFill>
                    <a:latin typeface="Arial Black" panose="020B0A04020102020204" pitchFamily="34" charset="0"/>
                  </a:rPr>
                  <a:t>$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15149" y="1771651"/>
                <a:ext cx="1921680" cy="315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>
                    <a:solidFill>
                      <a:srgbClr val="003300"/>
                    </a:solidFill>
                    <a:latin typeface="Arial Black" panose="020B0A040201020202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11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 are open to the public: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 smtClean="0">
                <a:hlinkClick r:id="rId2"/>
              </a:rPr>
              <a:t>www.SanJoseCA.gov</a:t>
            </a:r>
            <a:r>
              <a:rPr lang="en-US" dirty="0" smtClean="0"/>
              <a:t> website for agendas &amp; schedules</a:t>
            </a:r>
          </a:p>
          <a:p>
            <a:pPr lvl="1"/>
            <a:r>
              <a:rPr lang="en-US" dirty="0"/>
              <a:t>Commission meetings are </a:t>
            </a:r>
            <a:r>
              <a:rPr lang="en-US" dirty="0" smtClean="0"/>
              <a:t>generally held </a:t>
            </a:r>
            <a:r>
              <a:rPr lang="en-US" dirty="0"/>
              <a:t>on the </a:t>
            </a:r>
            <a:r>
              <a:rPr lang="en-US" dirty="0" smtClean="0"/>
              <a:t>2nd Wed. (exc. July &amp; Dec.), at </a:t>
            </a:r>
            <a:r>
              <a:rPr lang="en-US" dirty="0"/>
              <a:t>6:30 </a:t>
            </a:r>
            <a:r>
              <a:rPr lang="en-US" dirty="0" smtClean="0"/>
              <a:t>PM,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City Hall, Wing Rooms 118 and 119.</a:t>
            </a:r>
            <a:endParaRPr lang="en-US" dirty="0" smtClean="0"/>
          </a:p>
          <a:p>
            <a:pPr lvl="1"/>
            <a:r>
              <a:rPr lang="en-US" dirty="0" smtClean="0"/>
              <a:t>Informal notes &amp; other materials on website</a:t>
            </a:r>
            <a:r>
              <a:rPr lang="en-US" dirty="0"/>
              <a:t>: </a:t>
            </a:r>
            <a:r>
              <a:rPr lang="en-US" dirty="0" smtClean="0">
                <a:hlinkClick r:id="rId3"/>
              </a:rPr>
              <a:t>www.NeighborhoodsCommission.com/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NC Chair: </a:t>
            </a:r>
            <a:r>
              <a:rPr lang="en-US" dirty="0"/>
              <a:t>Nichole Edraos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Purpose of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N’ghbrhds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Commission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Neighborhoods Commission shall integrate the voice of neighborhoods into the City’s decision-making </a:t>
            </a:r>
            <a:r>
              <a:rPr lang="en-US" sz="2800" dirty="0" smtClean="0"/>
              <a:t>processes”</a:t>
            </a:r>
            <a:endParaRPr lang="en-US" sz="2800" dirty="0"/>
          </a:p>
          <a:p>
            <a:r>
              <a:rPr lang="en-US" sz="2800" dirty="0" smtClean="0"/>
              <a:t>“The Neighborhoods Commission is advisory to the City Council regarding San José neighborhoods.”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Budget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Code Enforcement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Community Engagement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Public Safety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Transportation</a:t>
            </a:r>
          </a:p>
          <a:p>
            <a:r>
              <a:rPr lang="en-US" sz="2800" dirty="0" smtClean="0"/>
              <a:t>Independent </a:t>
            </a:r>
            <a:r>
              <a:rPr lang="en-US" sz="2800" dirty="0"/>
              <a:t>Citizens Oversight Standing </a:t>
            </a:r>
            <a:r>
              <a:rPr lang="en-US" sz="2800" dirty="0" err="1" smtClean="0"/>
              <a:t>Cmte</a:t>
            </a:r>
            <a:endParaRPr lang="en-US" sz="2800" dirty="0" smtClean="0"/>
          </a:p>
          <a:p>
            <a:r>
              <a:rPr lang="en-US" sz="2800" b="1" dirty="0" smtClean="0"/>
              <a:t>Empower </a:t>
            </a:r>
            <a:r>
              <a:rPr lang="en-US" sz="2800" b="1" dirty="0" smtClean="0"/>
              <a:t>the neighborhoods</a:t>
            </a:r>
          </a:p>
        </p:txBody>
      </p:sp>
    </p:spTree>
    <p:extLst>
      <p:ext uri="{BB962C8B-B14F-4D97-AF65-F5344CB8AC3E}">
        <p14:creationId xmlns:p14="http://schemas.microsoft.com/office/powerpoint/2010/main" val="838771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</a:t>
            </a: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"/>
          <a:stretch>
            <a:fillRect/>
          </a:stretch>
        </p:blipFill>
        <p:spPr>
          <a:xfrm>
            <a:off x="914400" y="1295400"/>
            <a:ext cx="6934200" cy="3409214"/>
          </a:xfrm>
        </p:spPr>
      </p:pic>
      <p:sp>
        <p:nvSpPr>
          <p:cNvPr id="18437" name="Rectangle 5"/>
          <p:cNvSpPr>
            <a:spLocks noGrp="1"/>
          </p:cNvSpPr>
          <p:nvPr>
            <p:ph type="body" idx="4294967295"/>
          </p:nvPr>
        </p:nvSpPr>
        <p:spPr>
          <a:xfrm>
            <a:off x="685800" y="4843463"/>
            <a:ext cx="8458200" cy="1557337"/>
          </a:xfrm>
        </p:spPr>
        <p:txBody>
          <a:bodyPr>
            <a:noAutofit/>
          </a:bodyPr>
          <a:lstStyle/>
          <a:p>
            <a:r>
              <a:rPr lang="en-US" sz="1600" dirty="0" smtClean="0"/>
              <a:t>2002: Strong Neighborhood Initiative (</a:t>
            </a:r>
            <a:r>
              <a:rPr lang="en-US" sz="1600" dirty="0" err="1" smtClean="0"/>
              <a:t>SNI</a:t>
            </a:r>
            <a:r>
              <a:rPr lang="en-US" sz="1600" dirty="0" smtClean="0"/>
              <a:t>) to assist ~1/3rd of city</a:t>
            </a:r>
          </a:p>
          <a:p>
            <a:r>
              <a:rPr lang="en-US" sz="1600" dirty="0" smtClean="0"/>
              <a:t>2007 (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’08): </a:t>
            </a:r>
            <a:r>
              <a:rPr lang="en-US" sz="1600" dirty="0" err="1" smtClean="0"/>
              <a:t>SNI</a:t>
            </a:r>
            <a:r>
              <a:rPr lang="en-US" sz="1600" dirty="0" smtClean="0"/>
              <a:t> Project Advisory Committee (PAC) “</a:t>
            </a:r>
            <a:r>
              <a:rPr lang="en-US" sz="1600" dirty="0" err="1" smtClean="0"/>
              <a:t>sunsetted</a:t>
            </a:r>
            <a:r>
              <a:rPr lang="en-US" sz="1600" dirty="0" smtClean="0"/>
              <a:t>”.  </a:t>
            </a:r>
            <a:br>
              <a:rPr lang="en-US" sz="1600" dirty="0" smtClean="0"/>
            </a:br>
            <a:r>
              <a:rPr lang="en-US" sz="1600" dirty="0" smtClean="0"/>
              <a:t>To continue community/City dialog &amp; involve whole city, City establishes </a:t>
            </a:r>
            <a:r>
              <a:rPr lang="en-US" sz="1600" dirty="0" err="1" smtClean="0"/>
              <a:t>Nghbrhd</a:t>
            </a:r>
            <a:r>
              <a:rPr lang="en-US" sz="1600" dirty="0" smtClean="0"/>
              <a:t> </a:t>
            </a:r>
            <a:r>
              <a:rPr lang="en-US" sz="1600" dirty="0" err="1" smtClean="0"/>
              <a:t>Com’sn</a:t>
            </a:r>
            <a:endParaRPr lang="en-US" sz="1600" dirty="0" smtClean="0"/>
          </a:p>
          <a:p>
            <a:r>
              <a:rPr lang="en-US" sz="1600" dirty="0" smtClean="0"/>
              <a:t>“Pilot Program”: Caucuses in mid 2008; 1 year delay in seating; </a:t>
            </a:r>
            <a:r>
              <a:rPr lang="en-US" sz="1600" dirty="0" smtClean="0">
                <a:sym typeface="Wingdings" pitchFamily="2" charset="2"/>
              </a:rPr>
              <a:t>First meeting in </a:t>
            </a:r>
            <a:r>
              <a:rPr lang="en-US" sz="1600" dirty="0" smtClean="0"/>
              <a:t>July 2009.</a:t>
            </a:r>
          </a:p>
          <a:p>
            <a:r>
              <a:rPr lang="en-US" sz="1600" dirty="0"/>
              <a:t>2-year “Trial Program</a:t>
            </a:r>
            <a:r>
              <a:rPr lang="en-US" sz="1600" dirty="0" smtClean="0"/>
              <a:t>” ended &amp; extended several times; made permanent Oct 2013</a:t>
            </a:r>
          </a:p>
          <a:p>
            <a:r>
              <a:rPr lang="en-US" sz="1600" dirty="0" smtClean="0"/>
              <a:t>summer 2014: caucuses for odd-numbered districts</a:t>
            </a:r>
            <a:endParaRPr lang="en-US" sz="1600" dirty="0"/>
          </a:p>
          <a:p>
            <a:r>
              <a:rPr lang="en-US" sz="1600" dirty="0" smtClean="0"/>
              <a:t>Aug 2014: first meeting of reconstructed Neighborhoods Commission</a:t>
            </a:r>
          </a:p>
        </p:txBody>
      </p:sp>
    </p:spTree>
    <p:extLst>
      <p:ext uri="{BB962C8B-B14F-4D97-AF65-F5344CB8AC3E}">
        <p14:creationId xmlns:p14="http://schemas.microsoft.com/office/powerpoint/2010/main" val="2333350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</a:t>
            </a:r>
            <a:r>
              <a:rPr lang="en-US" dirty="0" err="1" smtClean="0"/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NLG</a:t>
            </a:r>
            <a:r>
              <a:rPr lang="en-US" dirty="0" smtClean="0"/>
              <a:t>, </a:t>
            </a:r>
            <a:r>
              <a:rPr lang="en-US" dirty="0" err="1" smtClean="0"/>
              <a:t>UNSCC</a:t>
            </a:r>
            <a:r>
              <a:rPr lang="en-US" dirty="0" smtClean="0"/>
              <a:t>, …</a:t>
            </a:r>
          </a:p>
        </p:txBody>
      </p: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381000" y="3657600"/>
            <a:ext cx="8534400" cy="1600200"/>
            <a:chOff x="240" y="2352"/>
            <a:chExt cx="5376" cy="1008"/>
          </a:xfrm>
        </p:grpSpPr>
        <p:sp>
          <p:nvSpPr>
            <p:cNvPr id="19460" name="AutoShape 4"/>
            <p:cNvSpPr>
              <a:spLocks noChangeArrowheads="1"/>
            </p:cNvSpPr>
            <p:nvPr/>
          </p:nvSpPr>
          <p:spPr bwMode="auto">
            <a:xfrm>
              <a:off x="240" y="2592"/>
              <a:ext cx="28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624" y="2448"/>
              <a:ext cx="720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816" y="2784"/>
              <a:ext cx="24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200" y="2832"/>
              <a:ext cx="96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1392" y="268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1776" y="2400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2112" y="2784"/>
              <a:ext cx="24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1824" y="3024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2544" y="2784"/>
              <a:ext cx="816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2928" y="2400"/>
              <a:ext cx="19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>
              <a:off x="3216" y="2592"/>
              <a:ext cx="96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AutoShape 15"/>
            <p:cNvSpPr>
              <a:spLocks noChangeArrowheads="1"/>
            </p:cNvSpPr>
            <p:nvPr/>
          </p:nvSpPr>
          <p:spPr bwMode="auto">
            <a:xfrm>
              <a:off x="2448" y="3120"/>
              <a:ext cx="124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>
              <a:off x="3504" y="2640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>
              <a:off x="3552" y="2448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18"/>
            <p:cNvSpPr>
              <a:spLocks noChangeArrowheads="1"/>
            </p:cNvSpPr>
            <p:nvPr/>
          </p:nvSpPr>
          <p:spPr bwMode="auto">
            <a:xfrm>
              <a:off x="3792" y="2688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19"/>
            <p:cNvSpPr>
              <a:spLocks noChangeArrowheads="1"/>
            </p:cNvSpPr>
            <p:nvPr/>
          </p:nvSpPr>
          <p:spPr bwMode="auto">
            <a:xfrm>
              <a:off x="3936" y="302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AutoShape 20"/>
            <p:cNvSpPr>
              <a:spLocks noChangeArrowheads="1"/>
            </p:cNvSpPr>
            <p:nvPr/>
          </p:nvSpPr>
          <p:spPr bwMode="auto">
            <a:xfrm>
              <a:off x="4176" y="2544"/>
              <a:ext cx="144" cy="38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>
              <a:off x="4416" y="2688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utoShape 22"/>
            <p:cNvSpPr>
              <a:spLocks noChangeArrowheads="1"/>
            </p:cNvSpPr>
            <p:nvPr/>
          </p:nvSpPr>
          <p:spPr bwMode="auto">
            <a:xfrm>
              <a:off x="4896" y="3120"/>
              <a:ext cx="432" cy="19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AutoShape 23"/>
            <p:cNvSpPr>
              <a:spLocks noChangeArrowheads="1"/>
            </p:cNvSpPr>
            <p:nvPr/>
          </p:nvSpPr>
          <p:spPr bwMode="auto">
            <a:xfrm>
              <a:off x="288" y="3072"/>
              <a:ext cx="384" cy="14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AutoShape 24"/>
            <p:cNvSpPr>
              <a:spLocks noChangeArrowheads="1"/>
            </p:cNvSpPr>
            <p:nvPr/>
          </p:nvSpPr>
          <p:spPr bwMode="auto">
            <a:xfrm>
              <a:off x="5184" y="2352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AutoShape 25"/>
            <p:cNvSpPr>
              <a:spLocks noChangeArrowheads="1"/>
            </p:cNvSpPr>
            <p:nvPr/>
          </p:nvSpPr>
          <p:spPr bwMode="auto">
            <a:xfrm>
              <a:off x="5280" y="2832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5410200"/>
            <a:ext cx="518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neighborhood groups, large and small, across the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59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</a:t>
            </a:r>
            <a:r>
              <a:rPr lang="en-US" dirty="0" err="1" smtClean="0"/>
              <a:t>D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NLG</a:t>
            </a:r>
            <a:r>
              <a:rPr lang="en-US" dirty="0" smtClean="0"/>
              <a:t>, </a:t>
            </a:r>
            <a:r>
              <a:rPr lang="en-US" dirty="0" err="1" smtClean="0"/>
              <a:t>UNSCC</a:t>
            </a:r>
            <a:r>
              <a:rPr lang="en-US" dirty="0" smtClean="0"/>
              <a:t>, …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3657600"/>
            <a:ext cx="8534400" cy="1600200"/>
            <a:chOff x="240" y="2352"/>
            <a:chExt cx="5376" cy="1008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240" y="2592"/>
              <a:ext cx="28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1" name="AutoShape 5"/>
            <p:cNvSpPr>
              <a:spLocks noChangeArrowheads="1"/>
            </p:cNvSpPr>
            <p:nvPr/>
          </p:nvSpPr>
          <p:spPr bwMode="auto">
            <a:xfrm>
              <a:off x="624" y="2448"/>
              <a:ext cx="720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816" y="2784"/>
              <a:ext cx="24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1200" y="2832"/>
              <a:ext cx="96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1392" y="268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1776" y="2400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2112" y="2784"/>
              <a:ext cx="24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>
              <a:off x="1824" y="3024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AutoShape 12"/>
            <p:cNvSpPr>
              <a:spLocks noChangeArrowheads="1"/>
            </p:cNvSpPr>
            <p:nvPr/>
          </p:nvSpPr>
          <p:spPr bwMode="auto">
            <a:xfrm>
              <a:off x="2544" y="2784"/>
              <a:ext cx="816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AutoShape 13"/>
            <p:cNvSpPr>
              <a:spLocks noChangeArrowheads="1"/>
            </p:cNvSpPr>
            <p:nvPr/>
          </p:nvSpPr>
          <p:spPr bwMode="auto">
            <a:xfrm>
              <a:off x="2928" y="2400"/>
              <a:ext cx="19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AutoShape 14"/>
            <p:cNvSpPr>
              <a:spLocks noChangeArrowheads="1"/>
            </p:cNvSpPr>
            <p:nvPr/>
          </p:nvSpPr>
          <p:spPr bwMode="auto">
            <a:xfrm>
              <a:off x="3216" y="2592"/>
              <a:ext cx="96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AutoShape 15"/>
            <p:cNvSpPr>
              <a:spLocks noChangeArrowheads="1"/>
            </p:cNvSpPr>
            <p:nvPr/>
          </p:nvSpPr>
          <p:spPr bwMode="auto">
            <a:xfrm>
              <a:off x="2448" y="3120"/>
              <a:ext cx="124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AutoShape 16"/>
            <p:cNvSpPr>
              <a:spLocks noChangeArrowheads="1"/>
            </p:cNvSpPr>
            <p:nvPr/>
          </p:nvSpPr>
          <p:spPr bwMode="auto">
            <a:xfrm>
              <a:off x="3504" y="2640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AutoShape 17"/>
            <p:cNvSpPr>
              <a:spLocks noChangeArrowheads="1"/>
            </p:cNvSpPr>
            <p:nvPr/>
          </p:nvSpPr>
          <p:spPr bwMode="auto">
            <a:xfrm>
              <a:off x="3552" y="2448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AutoShape 18"/>
            <p:cNvSpPr>
              <a:spLocks noChangeArrowheads="1"/>
            </p:cNvSpPr>
            <p:nvPr/>
          </p:nvSpPr>
          <p:spPr bwMode="auto">
            <a:xfrm>
              <a:off x="3792" y="2688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AutoShape 19"/>
            <p:cNvSpPr>
              <a:spLocks noChangeArrowheads="1"/>
            </p:cNvSpPr>
            <p:nvPr/>
          </p:nvSpPr>
          <p:spPr bwMode="auto">
            <a:xfrm>
              <a:off x="3936" y="302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AutoShape 20"/>
            <p:cNvSpPr>
              <a:spLocks noChangeArrowheads="1"/>
            </p:cNvSpPr>
            <p:nvPr/>
          </p:nvSpPr>
          <p:spPr bwMode="auto">
            <a:xfrm>
              <a:off x="4176" y="2544"/>
              <a:ext cx="144" cy="38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AutoShape 21"/>
            <p:cNvSpPr>
              <a:spLocks noChangeArrowheads="1"/>
            </p:cNvSpPr>
            <p:nvPr/>
          </p:nvSpPr>
          <p:spPr bwMode="auto">
            <a:xfrm>
              <a:off x="4416" y="2688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AutoShape 22"/>
            <p:cNvSpPr>
              <a:spLocks noChangeArrowheads="1"/>
            </p:cNvSpPr>
            <p:nvPr/>
          </p:nvSpPr>
          <p:spPr bwMode="auto">
            <a:xfrm>
              <a:off x="4896" y="3120"/>
              <a:ext cx="432" cy="19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AutoShape 23"/>
            <p:cNvSpPr>
              <a:spLocks noChangeArrowheads="1"/>
            </p:cNvSpPr>
            <p:nvPr/>
          </p:nvSpPr>
          <p:spPr bwMode="auto">
            <a:xfrm>
              <a:off x="288" y="3072"/>
              <a:ext cx="384" cy="14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AutoShape 24"/>
            <p:cNvSpPr>
              <a:spLocks noChangeArrowheads="1"/>
            </p:cNvSpPr>
            <p:nvPr/>
          </p:nvSpPr>
          <p:spPr bwMode="auto">
            <a:xfrm>
              <a:off x="5184" y="2352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AutoShape 25"/>
            <p:cNvSpPr>
              <a:spLocks noChangeArrowheads="1"/>
            </p:cNvSpPr>
            <p:nvPr/>
          </p:nvSpPr>
          <p:spPr bwMode="auto">
            <a:xfrm>
              <a:off x="5280" y="2832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191000" y="2133600"/>
            <a:ext cx="42980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groups within a </a:t>
            </a:r>
            <a:r>
              <a:rPr lang="en-US" dirty="0" smtClean="0"/>
              <a:t>district can</a:t>
            </a:r>
            <a:endParaRPr lang="en-US" dirty="0"/>
          </a:p>
          <a:p>
            <a:r>
              <a:rPr lang="en-US" dirty="0"/>
              <a:t>meet to discuss regional issues</a:t>
            </a:r>
          </a:p>
          <a:p>
            <a:r>
              <a:rPr lang="en-US" dirty="0"/>
              <a:t>(e.g., in-fill and </a:t>
            </a:r>
            <a:r>
              <a:rPr lang="en-US" dirty="0" smtClean="0"/>
              <a:t>Diridon Station </a:t>
            </a:r>
            <a:r>
              <a:rPr lang="en-US" dirty="0"/>
              <a:t>for </a:t>
            </a:r>
            <a:r>
              <a:rPr lang="en-US" dirty="0" err="1"/>
              <a:t>D6NLG</a:t>
            </a:r>
            <a:r>
              <a:rPr lang="en-US" dirty="0"/>
              <a:t>),</a:t>
            </a:r>
          </a:p>
          <a:p>
            <a:r>
              <a:rPr lang="en-US" dirty="0"/>
              <a:t>and to informally share ideas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352800" y="5638800"/>
            <a:ext cx="5384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(might include business districts, schools, libraries, etc.)</a:t>
            </a:r>
            <a:endParaRPr lang="en-US" dirty="0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048000" y="3352800"/>
            <a:ext cx="3276600" cy="2209800"/>
          </a:xfrm>
          <a:prstGeom prst="roundRect">
            <a:avLst>
              <a:gd name="adj" fmla="val 9052"/>
            </a:avLst>
          </a:prstGeom>
          <a:noFill/>
          <a:ln w="5715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3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</a:t>
            </a:r>
            <a:r>
              <a:rPr lang="en-US" dirty="0" err="1" smtClean="0"/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NLG</a:t>
            </a:r>
            <a:r>
              <a:rPr lang="en-US" dirty="0" smtClean="0"/>
              <a:t>, </a:t>
            </a:r>
            <a:r>
              <a:rPr lang="en-US" dirty="0" err="1" smtClean="0"/>
              <a:t>UNSCC</a:t>
            </a:r>
            <a:r>
              <a:rPr lang="en-US" dirty="0" smtClean="0"/>
              <a:t>, …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1000" y="3657600"/>
            <a:ext cx="8534400" cy="1600200"/>
            <a:chOff x="240" y="2352"/>
            <a:chExt cx="5376" cy="1008"/>
          </a:xfrm>
        </p:grpSpPr>
        <p:sp>
          <p:nvSpPr>
            <p:cNvPr id="32772" name="AutoShape 4"/>
            <p:cNvSpPr>
              <a:spLocks noChangeArrowheads="1"/>
            </p:cNvSpPr>
            <p:nvPr/>
          </p:nvSpPr>
          <p:spPr bwMode="auto">
            <a:xfrm>
              <a:off x="240" y="2592"/>
              <a:ext cx="28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624" y="2448"/>
              <a:ext cx="720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AutoShape 6"/>
            <p:cNvSpPr>
              <a:spLocks noChangeArrowheads="1"/>
            </p:cNvSpPr>
            <p:nvPr/>
          </p:nvSpPr>
          <p:spPr bwMode="auto">
            <a:xfrm>
              <a:off x="816" y="2784"/>
              <a:ext cx="24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1200" y="2832"/>
              <a:ext cx="96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1392" y="268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1776" y="2400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2112" y="2784"/>
              <a:ext cx="24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1824" y="3024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2544" y="2784"/>
              <a:ext cx="816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auto">
            <a:xfrm>
              <a:off x="2928" y="2400"/>
              <a:ext cx="19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AutoShape 14"/>
            <p:cNvSpPr>
              <a:spLocks noChangeArrowheads="1"/>
            </p:cNvSpPr>
            <p:nvPr/>
          </p:nvSpPr>
          <p:spPr bwMode="auto">
            <a:xfrm>
              <a:off x="3216" y="2592"/>
              <a:ext cx="96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2448" y="3120"/>
              <a:ext cx="124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AutoShape 16"/>
            <p:cNvSpPr>
              <a:spLocks noChangeArrowheads="1"/>
            </p:cNvSpPr>
            <p:nvPr/>
          </p:nvSpPr>
          <p:spPr bwMode="auto">
            <a:xfrm>
              <a:off x="3504" y="2640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3552" y="2448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>
              <a:off x="3792" y="2688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AutoShape 19"/>
            <p:cNvSpPr>
              <a:spLocks noChangeArrowheads="1"/>
            </p:cNvSpPr>
            <p:nvPr/>
          </p:nvSpPr>
          <p:spPr bwMode="auto">
            <a:xfrm>
              <a:off x="3936" y="302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AutoShape 20"/>
            <p:cNvSpPr>
              <a:spLocks noChangeArrowheads="1"/>
            </p:cNvSpPr>
            <p:nvPr/>
          </p:nvSpPr>
          <p:spPr bwMode="auto">
            <a:xfrm>
              <a:off x="4176" y="2544"/>
              <a:ext cx="144" cy="38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utoShape 21"/>
            <p:cNvSpPr>
              <a:spLocks noChangeArrowheads="1"/>
            </p:cNvSpPr>
            <p:nvPr/>
          </p:nvSpPr>
          <p:spPr bwMode="auto">
            <a:xfrm>
              <a:off x="4416" y="2688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AutoShape 22"/>
            <p:cNvSpPr>
              <a:spLocks noChangeArrowheads="1"/>
            </p:cNvSpPr>
            <p:nvPr/>
          </p:nvSpPr>
          <p:spPr bwMode="auto">
            <a:xfrm>
              <a:off x="4896" y="3120"/>
              <a:ext cx="432" cy="19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AutoShape 23"/>
            <p:cNvSpPr>
              <a:spLocks noChangeArrowheads="1"/>
            </p:cNvSpPr>
            <p:nvPr/>
          </p:nvSpPr>
          <p:spPr bwMode="auto">
            <a:xfrm>
              <a:off x="288" y="3072"/>
              <a:ext cx="384" cy="14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AutoShape 24"/>
            <p:cNvSpPr>
              <a:spLocks noChangeArrowheads="1"/>
            </p:cNvSpPr>
            <p:nvPr/>
          </p:nvSpPr>
          <p:spPr bwMode="auto">
            <a:xfrm>
              <a:off x="5184" y="2352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AutoShape 25"/>
            <p:cNvSpPr>
              <a:spLocks noChangeArrowheads="1"/>
            </p:cNvSpPr>
            <p:nvPr/>
          </p:nvSpPr>
          <p:spPr bwMode="auto">
            <a:xfrm>
              <a:off x="5280" y="2832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381000" y="4343400"/>
            <a:ext cx="8534400" cy="1828800"/>
            <a:chOff x="240" y="2736"/>
            <a:chExt cx="5376" cy="1152"/>
          </a:xfrm>
        </p:grpSpPr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384" y="273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912" y="288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Line 32"/>
            <p:cNvSpPr>
              <a:spLocks noChangeShapeType="1"/>
            </p:cNvSpPr>
            <p:nvPr/>
          </p:nvSpPr>
          <p:spPr bwMode="auto">
            <a:xfrm>
              <a:off x="1248" y="292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33"/>
            <p:cNvSpPr>
              <a:spLocks noChangeShapeType="1"/>
            </p:cNvSpPr>
            <p:nvPr/>
          </p:nvSpPr>
          <p:spPr bwMode="auto">
            <a:xfrm>
              <a:off x="2256" y="283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34"/>
            <p:cNvSpPr>
              <a:spLocks noChangeShapeType="1"/>
            </p:cNvSpPr>
            <p:nvPr/>
          </p:nvSpPr>
          <p:spPr bwMode="auto">
            <a:xfrm>
              <a:off x="2928" y="288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>
              <a:off x="3072" y="316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>
              <a:off x="3936" y="2736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37"/>
            <p:cNvSpPr>
              <a:spLocks noChangeShapeType="1"/>
            </p:cNvSpPr>
            <p:nvPr/>
          </p:nvSpPr>
          <p:spPr bwMode="auto">
            <a:xfrm>
              <a:off x="4656" y="27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38"/>
            <p:cNvSpPr>
              <a:spLocks noChangeShapeType="1"/>
            </p:cNvSpPr>
            <p:nvPr/>
          </p:nvSpPr>
          <p:spPr bwMode="auto">
            <a:xfrm>
              <a:off x="5472" y="288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AutoShape 39"/>
            <p:cNvSpPr>
              <a:spLocks noChangeArrowheads="1"/>
            </p:cNvSpPr>
            <p:nvPr/>
          </p:nvSpPr>
          <p:spPr bwMode="auto">
            <a:xfrm>
              <a:off x="240" y="3648"/>
              <a:ext cx="5376" cy="240"/>
            </a:xfrm>
            <a:prstGeom prst="roundRect">
              <a:avLst>
                <a:gd name="adj" fmla="val 22917"/>
              </a:avLst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United Neighborhoods of Santa Clara Co.</a:t>
              </a:r>
            </a:p>
          </p:txBody>
        </p:sp>
      </p:grp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438400" y="6172200"/>
            <a:ext cx="563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groups from across the </a:t>
            </a:r>
            <a:r>
              <a:rPr lang="en-US" u="sng" dirty="0"/>
              <a:t>County</a:t>
            </a:r>
            <a:r>
              <a:rPr lang="en-US" dirty="0"/>
              <a:t> may participate in UNSCC</a:t>
            </a:r>
          </a:p>
          <a:p>
            <a:r>
              <a:rPr lang="en-US" dirty="0"/>
              <a:t>to learn techniques and share insurance &amp; 501(c)3 funding</a:t>
            </a:r>
          </a:p>
        </p:txBody>
      </p:sp>
    </p:spTree>
    <p:extLst>
      <p:ext uri="{BB962C8B-B14F-4D97-AF65-F5344CB8AC3E}">
        <p14:creationId xmlns:p14="http://schemas.microsoft.com/office/powerpoint/2010/main" val="4245987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</a:t>
            </a:r>
            <a:r>
              <a:rPr lang="en-US" dirty="0" err="1" smtClean="0"/>
              <a:t>D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NLG</a:t>
            </a:r>
            <a:r>
              <a:rPr lang="en-US" dirty="0" smtClean="0"/>
              <a:t>, </a:t>
            </a:r>
            <a:r>
              <a:rPr lang="en-US" dirty="0" err="1" smtClean="0"/>
              <a:t>UNSCC</a:t>
            </a:r>
            <a:r>
              <a:rPr lang="en-US" dirty="0" smtClean="0"/>
              <a:t>, …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81000" y="4038600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990600" y="3810000"/>
            <a:ext cx="1143000" cy="381000"/>
          </a:xfrm>
          <a:prstGeom prst="roundRect">
            <a:avLst>
              <a:gd name="adj" fmla="val 16667"/>
            </a:avLst>
          </a:prstGeom>
          <a:solidFill>
            <a:srgbClr val="60B5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295400" y="4343400"/>
            <a:ext cx="381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905000" y="4419600"/>
            <a:ext cx="1524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2209800" y="4191000"/>
            <a:ext cx="9906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819400" y="3733800"/>
            <a:ext cx="14478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352800" y="4343400"/>
            <a:ext cx="3810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895600" y="4724400"/>
            <a:ext cx="304800" cy="30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038600" y="4343400"/>
            <a:ext cx="12954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648200" y="3733800"/>
            <a:ext cx="304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5105400" y="4038600"/>
            <a:ext cx="1524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3886200" y="487680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5562600" y="4114800"/>
            <a:ext cx="304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5638800" y="3810000"/>
            <a:ext cx="533400" cy="22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6019800" y="4191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6248400" y="4724400"/>
            <a:ext cx="685800" cy="381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6629400" y="3962400"/>
            <a:ext cx="228600" cy="609600"/>
          </a:xfrm>
          <a:prstGeom prst="roundRect">
            <a:avLst>
              <a:gd name="adj" fmla="val 16667"/>
            </a:avLst>
          </a:prstGeom>
          <a:solidFill>
            <a:srgbClr val="168BB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7010400" y="4191000"/>
            <a:ext cx="914400" cy="457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772400" y="4876800"/>
            <a:ext cx="685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457200" y="4800600"/>
            <a:ext cx="609600" cy="228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8229600" y="3657600"/>
            <a:ext cx="304800" cy="6096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8382000" y="4419600"/>
            <a:ext cx="533400" cy="2286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914401" y="5715000"/>
            <a:ext cx="6466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the community selects 2 residents to officially represent</a:t>
            </a:r>
          </a:p>
          <a:p>
            <a:pPr algn="ctr"/>
            <a:r>
              <a:rPr lang="en-US" dirty="0" smtClean="0"/>
              <a:t>all the neighborhoods within each city council district</a:t>
            </a:r>
          </a:p>
          <a:p>
            <a:pPr algn="ctr"/>
            <a:r>
              <a:rPr lang="en-US" dirty="0" smtClean="0"/>
              <a:t>on neighborhood issues of citywide import</a:t>
            </a:r>
            <a:endParaRPr lang="en-US" dirty="0"/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381000" y="2057400"/>
            <a:ext cx="8534400" cy="381000"/>
          </a:xfrm>
          <a:prstGeom prst="roundRect">
            <a:avLst>
              <a:gd name="adj" fmla="val 22917"/>
            </a:avLst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San José Neighborhoods Commission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3048000" y="3352800"/>
            <a:ext cx="3276600" cy="2209800"/>
          </a:xfrm>
          <a:prstGeom prst="roundRect">
            <a:avLst>
              <a:gd name="adj" fmla="val 9052"/>
            </a:avLst>
          </a:prstGeom>
          <a:noFill/>
          <a:ln w="5715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152400" y="3200400"/>
            <a:ext cx="3200400" cy="2209800"/>
          </a:xfrm>
          <a:prstGeom prst="roundRect">
            <a:avLst>
              <a:gd name="adj" fmla="val 12500"/>
            </a:avLst>
          </a:prstGeom>
          <a:noFill/>
          <a:ln w="57150" cap="rnd">
            <a:solidFill>
              <a:srgbClr val="60B5C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27"/>
          <p:cNvSpPr>
            <a:spLocks noChangeArrowheads="1"/>
          </p:cNvSpPr>
          <p:nvPr/>
        </p:nvSpPr>
        <p:spPr bwMode="auto">
          <a:xfrm>
            <a:off x="5929184" y="3200400"/>
            <a:ext cx="2681416" cy="2209800"/>
          </a:xfrm>
          <a:prstGeom prst="roundRect">
            <a:avLst>
              <a:gd name="adj" fmla="val 12500"/>
            </a:avLst>
          </a:prstGeom>
          <a:noFill/>
          <a:ln w="57150" cap="rnd">
            <a:solidFill>
              <a:srgbClr val="168BBA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27"/>
          <p:cNvSpPr>
            <a:spLocks noChangeArrowheads="1"/>
          </p:cNvSpPr>
          <p:nvPr/>
        </p:nvSpPr>
        <p:spPr bwMode="auto">
          <a:xfrm>
            <a:off x="8077201" y="3352801"/>
            <a:ext cx="856478" cy="2234512"/>
          </a:xfrm>
          <a:custGeom>
            <a:avLst/>
            <a:gdLst>
              <a:gd name="connsiteX0" fmla="*/ 0 w 2681416"/>
              <a:gd name="connsiteY0" fmla="*/ 276225 h 2209800"/>
              <a:gd name="connsiteX1" fmla="*/ 276225 w 2681416"/>
              <a:gd name="connsiteY1" fmla="*/ 0 h 2209800"/>
              <a:gd name="connsiteX2" fmla="*/ 2405191 w 2681416"/>
              <a:gd name="connsiteY2" fmla="*/ 0 h 2209800"/>
              <a:gd name="connsiteX3" fmla="*/ 2681416 w 2681416"/>
              <a:gd name="connsiteY3" fmla="*/ 276225 h 2209800"/>
              <a:gd name="connsiteX4" fmla="*/ 2681416 w 2681416"/>
              <a:gd name="connsiteY4" fmla="*/ 1933575 h 2209800"/>
              <a:gd name="connsiteX5" fmla="*/ 2405191 w 2681416"/>
              <a:gd name="connsiteY5" fmla="*/ 2209800 h 2209800"/>
              <a:gd name="connsiteX6" fmla="*/ 276225 w 2681416"/>
              <a:gd name="connsiteY6" fmla="*/ 2209800 h 2209800"/>
              <a:gd name="connsiteX7" fmla="*/ 0 w 2681416"/>
              <a:gd name="connsiteY7" fmla="*/ 1933575 h 2209800"/>
              <a:gd name="connsiteX8" fmla="*/ 0 w 2681416"/>
              <a:gd name="connsiteY8" fmla="*/ 276225 h 2209800"/>
              <a:gd name="connsiteX0" fmla="*/ 2681416 w 2772856"/>
              <a:gd name="connsiteY0" fmla="*/ 276225 h 2209800"/>
              <a:gd name="connsiteX1" fmla="*/ 2681416 w 2772856"/>
              <a:gd name="connsiteY1" fmla="*/ 1933575 h 2209800"/>
              <a:gd name="connsiteX2" fmla="*/ 2405191 w 2772856"/>
              <a:gd name="connsiteY2" fmla="*/ 2209800 h 2209800"/>
              <a:gd name="connsiteX3" fmla="*/ 276225 w 2772856"/>
              <a:gd name="connsiteY3" fmla="*/ 2209800 h 2209800"/>
              <a:gd name="connsiteX4" fmla="*/ 0 w 2772856"/>
              <a:gd name="connsiteY4" fmla="*/ 1933575 h 2209800"/>
              <a:gd name="connsiteX5" fmla="*/ 0 w 2772856"/>
              <a:gd name="connsiteY5" fmla="*/ 276225 h 2209800"/>
              <a:gd name="connsiteX6" fmla="*/ 276225 w 2772856"/>
              <a:gd name="connsiteY6" fmla="*/ 0 h 2209800"/>
              <a:gd name="connsiteX7" fmla="*/ 2405191 w 2772856"/>
              <a:gd name="connsiteY7" fmla="*/ 0 h 2209800"/>
              <a:gd name="connsiteX8" fmla="*/ 2772856 w 2772856"/>
              <a:gd name="connsiteY8" fmla="*/ 367665 h 2209800"/>
              <a:gd name="connsiteX0" fmla="*/ 2681416 w 2681416"/>
              <a:gd name="connsiteY0" fmla="*/ 276225 h 2209800"/>
              <a:gd name="connsiteX1" fmla="*/ 2681416 w 2681416"/>
              <a:gd name="connsiteY1" fmla="*/ 1933575 h 2209800"/>
              <a:gd name="connsiteX2" fmla="*/ 2405191 w 2681416"/>
              <a:gd name="connsiteY2" fmla="*/ 2209800 h 2209800"/>
              <a:gd name="connsiteX3" fmla="*/ 276225 w 2681416"/>
              <a:gd name="connsiteY3" fmla="*/ 2209800 h 2209800"/>
              <a:gd name="connsiteX4" fmla="*/ 0 w 2681416"/>
              <a:gd name="connsiteY4" fmla="*/ 1933575 h 2209800"/>
              <a:gd name="connsiteX5" fmla="*/ 0 w 2681416"/>
              <a:gd name="connsiteY5" fmla="*/ 276225 h 2209800"/>
              <a:gd name="connsiteX6" fmla="*/ 276225 w 2681416"/>
              <a:gd name="connsiteY6" fmla="*/ 0 h 2209800"/>
              <a:gd name="connsiteX7" fmla="*/ 2405191 w 2681416"/>
              <a:gd name="connsiteY7" fmla="*/ 0 h 2209800"/>
              <a:gd name="connsiteX0" fmla="*/ 2681416 w 2681416"/>
              <a:gd name="connsiteY0" fmla="*/ 1933575 h 2209800"/>
              <a:gd name="connsiteX1" fmla="*/ 2405191 w 2681416"/>
              <a:gd name="connsiteY1" fmla="*/ 2209800 h 2209800"/>
              <a:gd name="connsiteX2" fmla="*/ 276225 w 2681416"/>
              <a:gd name="connsiteY2" fmla="*/ 2209800 h 2209800"/>
              <a:gd name="connsiteX3" fmla="*/ 0 w 2681416"/>
              <a:gd name="connsiteY3" fmla="*/ 1933575 h 2209800"/>
              <a:gd name="connsiteX4" fmla="*/ 0 w 2681416"/>
              <a:gd name="connsiteY4" fmla="*/ 276225 h 2209800"/>
              <a:gd name="connsiteX5" fmla="*/ 276225 w 2681416"/>
              <a:gd name="connsiteY5" fmla="*/ 0 h 2209800"/>
              <a:gd name="connsiteX6" fmla="*/ 2405191 w 2681416"/>
              <a:gd name="connsiteY6" fmla="*/ 0 h 2209800"/>
              <a:gd name="connsiteX0" fmla="*/ 2405191 w 2405191"/>
              <a:gd name="connsiteY0" fmla="*/ 2209800 h 2209800"/>
              <a:gd name="connsiteX1" fmla="*/ 276225 w 2405191"/>
              <a:gd name="connsiteY1" fmla="*/ 2209800 h 2209800"/>
              <a:gd name="connsiteX2" fmla="*/ 0 w 2405191"/>
              <a:gd name="connsiteY2" fmla="*/ 1933575 h 2209800"/>
              <a:gd name="connsiteX3" fmla="*/ 0 w 2405191"/>
              <a:gd name="connsiteY3" fmla="*/ 276225 h 2209800"/>
              <a:gd name="connsiteX4" fmla="*/ 276225 w 2405191"/>
              <a:gd name="connsiteY4" fmla="*/ 0 h 2209800"/>
              <a:gd name="connsiteX5" fmla="*/ 2405191 w 2405191"/>
              <a:gd name="connsiteY5" fmla="*/ 0 h 2209800"/>
              <a:gd name="connsiteX0" fmla="*/ 642293 w 2405191"/>
              <a:gd name="connsiteY0" fmla="*/ 2218037 h 2218037"/>
              <a:gd name="connsiteX1" fmla="*/ 276225 w 2405191"/>
              <a:gd name="connsiteY1" fmla="*/ 2209800 h 2218037"/>
              <a:gd name="connsiteX2" fmla="*/ 0 w 2405191"/>
              <a:gd name="connsiteY2" fmla="*/ 1933575 h 2218037"/>
              <a:gd name="connsiteX3" fmla="*/ 0 w 2405191"/>
              <a:gd name="connsiteY3" fmla="*/ 276225 h 2218037"/>
              <a:gd name="connsiteX4" fmla="*/ 276225 w 2405191"/>
              <a:gd name="connsiteY4" fmla="*/ 0 h 2218037"/>
              <a:gd name="connsiteX5" fmla="*/ 2405191 w 2405191"/>
              <a:gd name="connsiteY5" fmla="*/ 0 h 2218037"/>
              <a:gd name="connsiteX0" fmla="*/ 642293 w 683483"/>
              <a:gd name="connsiteY0" fmla="*/ 2218037 h 2218037"/>
              <a:gd name="connsiteX1" fmla="*/ 276225 w 683483"/>
              <a:gd name="connsiteY1" fmla="*/ 2209800 h 2218037"/>
              <a:gd name="connsiteX2" fmla="*/ 0 w 683483"/>
              <a:gd name="connsiteY2" fmla="*/ 1933575 h 2218037"/>
              <a:gd name="connsiteX3" fmla="*/ 0 w 683483"/>
              <a:gd name="connsiteY3" fmla="*/ 276225 h 2218037"/>
              <a:gd name="connsiteX4" fmla="*/ 276225 w 683483"/>
              <a:gd name="connsiteY4" fmla="*/ 0 h 2218037"/>
              <a:gd name="connsiteX5" fmla="*/ 683483 w 683483"/>
              <a:gd name="connsiteY5" fmla="*/ 8238 h 2218037"/>
              <a:gd name="connsiteX0" fmla="*/ 642293 w 856478"/>
              <a:gd name="connsiteY0" fmla="*/ 2218037 h 2218037"/>
              <a:gd name="connsiteX1" fmla="*/ 276225 w 856478"/>
              <a:gd name="connsiteY1" fmla="*/ 2209800 h 2218037"/>
              <a:gd name="connsiteX2" fmla="*/ 0 w 856478"/>
              <a:gd name="connsiteY2" fmla="*/ 1933575 h 2218037"/>
              <a:gd name="connsiteX3" fmla="*/ 0 w 856478"/>
              <a:gd name="connsiteY3" fmla="*/ 276225 h 2218037"/>
              <a:gd name="connsiteX4" fmla="*/ 276225 w 856478"/>
              <a:gd name="connsiteY4" fmla="*/ 0 h 2218037"/>
              <a:gd name="connsiteX5" fmla="*/ 856478 w 856478"/>
              <a:gd name="connsiteY5" fmla="*/ 8238 h 2218037"/>
              <a:gd name="connsiteX0" fmla="*/ 856477 w 856478"/>
              <a:gd name="connsiteY0" fmla="*/ 2234512 h 2234512"/>
              <a:gd name="connsiteX1" fmla="*/ 276225 w 856478"/>
              <a:gd name="connsiteY1" fmla="*/ 2209800 h 2234512"/>
              <a:gd name="connsiteX2" fmla="*/ 0 w 856478"/>
              <a:gd name="connsiteY2" fmla="*/ 1933575 h 2234512"/>
              <a:gd name="connsiteX3" fmla="*/ 0 w 856478"/>
              <a:gd name="connsiteY3" fmla="*/ 276225 h 2234512"/>
              <a:gd name="connsiteX4" fmla="*/ 276225 w 856478"/>
              <a:gd name="connsiteY4" fmla="*/ 0 h 2234512"/>
              <a:gd name="connsiteX5" fmla="*/ 856478 w 856478"/>
              <a:gd name="connsiteY5" fmla="*/ 8238 h 223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478" h="2234512">
                <a:moveTo>
                  <a:pt x="856477" y="2234512"/>
                </a:moveTo>
                <a:lnTo>
                  <a:pt x="276225" y="2209800"/>
                </a:lnTo>
                <a:cubicBezTo>
                  <a:pt x="123670" y="2209800"/>
                  <a:pt x="0" y="2086130"/>
                  <a:pt x="0" y="1933575"/>
                </a:cubicBezTo>
                <a:lnTo>
                  <a:pt x="0" y="276225"/>
                </a:lnTo>
                <a:cubicBezTo>
                  <a:pt x="0" y="123670"/>
                  <a:pt x="123670" y="0"/>
                  <a:pt x="276225" y="0"/>
                </a:cubicBezTo>
                <a:lnTo>
                  <a:pt x="856478" y="8238"/>
                </a:lnTo>
              </a:path>
            </a:pathLst>
          </a:custGeom>
          <a:noFill/>
          <a:ln w="57150" cap="rnd">
            <a:solidFill>
              <a:srgbClr val="CC009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V="1">
            <a:off x="1524000" y="2514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1752600" y="2514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 flipV="1">
            <a:off x="7315200" y="2514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 flipV="1">
            <a:off x="7543800" y="2514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flipV="1">
            <a:off x="45720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31"/>
          <p:cNvSpPr>
            <a:spLocks noChangeShapeType="1"/>
          </p:cNvSpPr>
          <p:nvPr/>
        </p:nvSpPr>
        <p:spPr bwMode="auto">
          <a:xfrm flipV="1">
            <a:off x="48006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 flipV="1">
            <a:off x="86868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 flipV="1">
            <a:off x="89154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4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2133600"/>
            <a:ext cx="6172200" cy="1524000"/>
          </a:xfrm>
          <a:prstGeom prst="roundRect">
            <a:avLst/>
          </a:prstGeom>
          <a:noFill/>
          <a:ln w="57150" cap="rnd" cmpd="sng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Caucus Process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00400" y="3352800"/>
            <a:ext cx="2971800" cy="228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667000" y="2286000"/>
            <a:ext cx="304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81000" y="3657600"/>
            <a:ext cx="8534400" cy="1600200"/>
            <a:chOff x="240" y="2352"/>
            <a:chExt cx="5376" cy="1008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240" y="2592"/>
              <a:ext cx="28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>
              <a:off x="624" y="2448"/>
              <a:ext cx="720" cy="2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816" y="2784"/>
              <a:ext cx="24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>
              <a:off x="1200" y="2832"/>
              <a:ext cx="96" cy="33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>
              <a:off x="1392" y="2688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1776" y="2400"/>
              <a:ext cx="912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2112" y="2784"/>
              <a:ext cx="24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1824" y="3024"/>
              <a:ext cx="192" cy="19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>
              <a:off x="2544" y="2784"/>
              <a:ext cx="816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16"/>
            <p:cNvSpPr>
              <a:spLocks noChangeArrowheads="1"/>
            </p:cNvSpPr>
            <p:nvPr/>
          </p:nvSpPr>
          <p:spPr bwMode="auto">
            <a:xfrm>
              <a:off x="2928" y="2400"/>
              <a:ext cx="19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>
              <a:off x="3216" y="2592"/>
              <a:ext cx="96" cy="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18"/>
            <p:cNvSpPr>
              <a:spLocks noChangeArrowheads="1"/>
            </p:cNvSpPr>
            <p:nvPr/>
          </p:nvSpPr>
          <p:spPr bwMode="auto">
            <a:xfrm>
              <a:off x="2448" y="3120"/>
              <a:ext cx="1248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AutoShape 19"/>
            <p:cNvSpPr>
              <a:spLocks noChangeArrowheads="1"/>
            </p:cNvSpPr>
            <p:nvPr/>
          </p:nvSpPr>
          <p:spPr bwMode="auto">
            <a:xfrm>
              <a:off x="3504" y="2640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20"/>
            <p:cNvSpPr>
              <a:spLocks noChangeArrowheads="1"/>
            </p:cNvSpPr>
            <p:nvPr/>
          </p:nvSpPr>
          <p:spPr bwMode="auto">
            <a:xfrm>
              <a:off x="3552" y="2448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AutoShape 21"/>
            <p:cNvSpPr>
              <a:spLocks noChangeArrowheads="1"/>
            </p:cNvSpPr>
            <p:nvPr/>
          </p:nvSpPr>
          <p:spPr bwMode="auto">
            <a:xfrm>
              <a:off x="3792" y="2688"/>
              <a:ext cx="336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22"/>
            <p:cNvSpPr>
              <a:spLocks noChangeArrowheads="1"/>
            </p:cNvSpPr>
            <p:nvPr/>
          </p:nvSpPr>
          <p:spPr bwMode="auto">
            <a:xfrm>
              <a:off x="3936" y="3024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AutoShape 23"/>
            <p:cNvSpPr>
              <a:spLocks noChangeArrowheads="1"/>
            </p:cNvSpPr>
            <p:nvPr/>
          </p:nvSpPr>
          <p:spPr bwMode="auto">
            <a:xfrm>
              <a:off x="4176" y="2544"/>
              <a:ext cx="144" cy="38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AutoShape 24"/>
            <p:cNvSpPr>
              <a:spLocks noChangeArrowheads="1"/>
            </p:cNvSpPr>
            <p:nvPr/>
          </p:nvSpPr>
          <p:spPr bwMode="auto">
            <a:xfrm>
              <a:off x="4416" y="2688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25"/>
            <p:cNvSpPr>
              <a:spLocks noChangeArrowheads="1"/>
            </p:cNvSpPr>
            <p:nvPr/>
          </p:nvSpPr>
          <p:spPr bwMode="auto">
            <a:xfrm>
              <a:off x="4896" y="3120"/>
              <a:ext cx="432" cy="192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AutoShape 26"/>
            <p:cNvSpPr>
              <a:spLocks noChangeArrowheads="1"/>
            </p:cNvSpPr>
            <p:nvPr/>
          </p:nvSpPr>
          <p:spPr bwMode="auto">
            <a:xfrm>
              <a:off x="288" y="3072"/>
              <a:ext cx="384" cy="14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AutoShape 27"/>
            <p:cNvSpPr>
              <a:spLocks noChangeArrowheads="1"/>
            </p:cNvSpPr>
            <p:nvPr/>
          </p:nvSpPr>
          <p:spPr bwMode="auto">
            <a:xfrm>
              <a:off x="5184" y="2352"/>
              <a:ext cx="192" cy="38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28"/>
            <p:cNvSpPr>
              <a:spLocks noChangeArrowheads="1"/>
            </p:cNvSpPr>
            <p:nvPr/>
          </p:nvSpPr>
          <p:spPr bwMode="auto">
            <a:xfrm>
              <a:off x="5280" y="2832"/>
              <a:ext cx="336" cy="144"/>
            </a:xfrm>
            <a:prstGeom prst="roundRect">
              <a:avLst>
                <a:gd name="adj" fmla="val 16667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09" name="Line 29"/>
          <p:cNvSpPr>
            <a:spLocks noChangeShapeType="1"/>
          </p:cNvSpPr>
          <p:nvPr/>
        </p:nvSpPr>
        <p:spPr bwMode="auto">
          <a:xfrm rot="-10800000">
            <a:off x="3505200" y="3124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 rot="-10800000">
            <a:off x="37338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rot="-10800000">
            <a:off x="4572000" y="3124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rot="-10800000">
            <a:off x="48006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rot="-10800000">
            <a:off x="5181600" y="3124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rot="-10800000">
            <a:off x="5715000" y="31242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rot="-10800000">
            <a:off x="5943600" y="3124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rot="-10800000">
            <a:off x="4953000" y="31242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7" name="AutoShape 37"/>
          <p:cNvSpPr>
            <a:spLocks noChangeArrowheads="1"/>
          </p:cNvSpPr>
          <p:nvPr/>
        </p:nvSpPr>
        <p:spPr bwMode="auto">
          <a:xfrm>
            <a:off x="3276600" y="2362200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caucus</a:t>
            </a: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rot="-27000000">
            <a:off x="2857500" y="20193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rot="-27000000">
            <a:off x="2857500" y="21717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rot="-27000000">
            <a:off x="2857500" y="23241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 rot="-27000000">
            <a:off x="2857500" y="24765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 rot="-27000000">
            <a:off x="2857500" y="26289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7010400" y="2438400"/>
            <a:ext cx="1524000" cy="914400"/>
          </a:xfrm>
          <a:prstGeom prst="leftArrow">
            <a:avLst>
              <a:gd name="adj1" fmla="val 100000"/>
              <a:gd name="adj2" fmla="val 3135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600" dirty="0" smtClean="0"/>
              <a:t>process*</a:t>
            </a:r>
          </a:p>
          <a:p>
            <a:pPr algn="ctr">
              <a:lnSpc>
                <a:spcPct val="85000"/>
              </a:lnSpc>
            </a:pPr>
            <a:r>
              <a:rPr lang="en-US" sz="1600" dirty="0" smtClean="0"/>
              <a:t>overseen</a:t>
            </a:r>
          </a:p>
          <a:p>
            <a:pPr algn="ctr">
              <a:lnSpc>
                <a:spcPct val="85000"/>
              </a:lnSpc>
            </a:pPr>
            <a:r>
              <a:rPr lang="en-US" sz="1600" dirty="0" smtClean="0"/>
              <a:t>by NC</a:t>
            </a:r>
          </a:p>
          <a:p>
            <a:pPr algn="ctr">
              <a:lnSpc>
                <a:spcPct val="85000"/>
              </a:lnSpc>
            </a:pPr>
            <a:r>
              <a:rPr lang="en-US" sz="1600" dirty="0" smtClean="0"/>
              <a:t>caucus </a:t>
            </a:r>
            <a:r>
              <a:rPr lang="en-US" sz="1600" dirty="0" err="1" smtClean="0"/>
              <a:t>cmte</a:t>
            </a:r>
            <a:endParaRPr lang="en-US" sz="1600" dirty="0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1066800" y="2438400"/>
            <a:ext cx="132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candidates</a:t>
            </a:r>
          </a:p>
          <a:p>
            <a:r>
              <a:rPr lang="en-US" dirty="0"/>
              <a:t>(</a:t>
            </a:r>
            <a:r>
              <a:rPr lang="en-US" dirty="0" smtClean="0"/>
              <a:t>volunteers)</a:t>
            </a:r>
            <a:endParaRPr lang="en-US" dirty="0"/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2057400" y="3276600"/>
            <a:ext cx="1103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Delegates</a:t>
            </a: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rot="-10800000">
            <a:off x="4648200" y="1828800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rot="-10800000">
            <a:off x="4953000" y="1828800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3962400" y="1143000"/>
            <a:ext cx="159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Commissioners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2667000" y="1676400"/>
            <a:ext cx="1828800" cy="3048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 smtClean="0"/>
              <a:t>Council approval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48200" y="1447800"/>
            <a:ext cx="304800" cy="304800"/>
            <a:chOff x="4648200" y="1219200"/>
            <a:chExt cx="304800" cy="533400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 rot="-10800000">
              <a:off x="4648200" y="1219200"/>
              <a:ext cx="0" cy="5334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rot="-10800000">
              <a:off x="4953000" y="1219200"/>
              <a:ext cx="0" cy="5334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4876800" y="5638800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* In case of mid-term vacancies, </a:t>
            </a:r>
          </a:p>
          <a:p>
            <a:pPr algn="ctr"/>
            <a:r>
              <a:rPr lang="en-US" sz="1400" dirty="0" smtClean="0"/>
              <a:t>the Councilmember of that district </a:t>
            </a:r>
          </a:p>
          <a:p>
            <a:pPr algn="ctr"/>
            <a:r>
              <a:rPr lang="en-US" sz="1400" dirty="0" smtClean="0"/>
              <a:t>appoints a replacement </a:t>
            </a:r>
          </a:p>
          <a:p>
            <a:pPr algn="ctr"/>
            <a:r>
              <a:rPr lang="en-US" sz="1400" dirty="0" smtClean="0"/>
              <a:t>from a pool of qualified candidates.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9843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257963"/>
            <a:ext cx="7010400" cy="536766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Commissioners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81000" y="4267200"/>
            <a:ext cx="1676400" cy="457200"/>
          </a:xfrm>
          <a:prstGeom prst="wedgeRectCallout">
            <a:avLst>
              <a:gd name="adj1" fmla="val 64155"/>
              <a:gd name="adj2" fmla="val -137500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Franklin Nguyen</a:t>
            </a:r>
          </a:p>
          <a:p>
            <a:pPr algn="ctr"/>
            <a:r>
              <a:rPr lang="en-US" sz="1400" dirty="0"/>
              <a:t>Gary </a:t>
            </a:r>
            <a:r>
              <a:rPr lang="en-US" sz="1400" dirty="0" smtClean="0"/>
              <a:t>Cunningham</a:t>
            </a:r>
            <a:endParaRPr lang="en-US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5257800" y="6019800"/>
            <a:ext cx="1447800" cy="457200"/>
          </a:xfrm>
          <a:prstGeom prst="wedgeRectCallout">
            <a:avLst>
              <a:gd name="adj1" fmla="val -65316"/>
              <a:gd name="adj2" fmla="val -231194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David Wilkins</a:t>
            </a:r>
          </a:p>
          <a:p>
            <a:pPr algn="ctr"/>
            <a:r>
              <a:rPr lang="en-US" sz="1400" dirty="0"/>
              <a:t>Perry Henry</a:t>
            </a:r>
            <a:endParaRPr lang="en-US" sz="1400" dirty="0" smtClean="0"/>
          </a:p>
        </p:txBody>
      </p:sp>
      <p:sp>
        <p:nvSpPr>
          <p:cNvPr id="8" name="Rectangular Callout 7"/>
          <p:cNvSpPr/>
          <p:nvPr/>
        </p:nvSpPr>
        <p:spPr>
          <a:xfrm>
            <a:off x="533400" y="2362200"/>
            <a:ext cx="1600200" cy="457200"/>
          </a:xfrm>
          <a:prstGeom prst="wedgeRectCallout">
            <a:avLst>
              <a:gd name="adj1" fmla="val 118819"/>
              <a:gd name="adj2" fmla="val 114752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Nia Celestin</a:t>
            </a:r>
          </a:p>
          <a:p>
            <a:pPr algn="ctr"/>
            <a:r>
              <a:rPr lang="en-US" sz="1400" dirty="0"/>
              <a:t>Pete </a:t>
            </a:r>
            <a:r>
              <a:rPr lang="en-US" sz="1400" dirty="0" smtClean="0"/>
              <a:t>Kolstad</a:t>
            </a:r>
            <a:endParaRPr lang="en-US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3048000" y="1295400"/>
            <a:ext cx="1295400" cy="457200"/>
          </a:xfrm>
          <a:prstGeom prst="wedgeRectCallout">
            <a:avLst>
              <a:gd name="adj1" fmla="val -28707"/>
              <a:gd name="adj2" fmla="val 192568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John </a:t>
            </a:r>
            <a:r>
              <a:rPr lang="en-US" sz="1400" dirty="0" err="1" smtClean="0"/>
              <a:t>Semanik</a:t>
            </a:r>
            <a:endParaRPr lang="en-US" sz="1400" dirty="0" smtClean="0"/>
          </a:p>
          <a:p>
            <a:pPr algn="ctr"/>
            <a:r>
              <a:rPr lang="en-US" sz="1400" dirty="0"/>
              <a:t>Alan </a:t>
            </a:r>
            <a:r>
              <a:rPr lang="en-US" sz="1400" dirty="0" err="1" smtClean="0"/>
              <a:t>Hinman</a:t>
            </a:r>
            <a:r>
              <a:rPr lang="en-US" sz="1400" dirty="0" smtClean="0"/>
              <a:t> Jr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419600" y="1295400"/>
            <a:ext cx="1676400" cy="457200"/>
          </a:xfrm>
          <a:prstGeom prst="wedgeRectCallout">
            <a:avLst>
              <a:gd name="adj1" fmla="val -53878"/>
              <a:gd name="adj2" fmla="val 272739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Mimi Hernandez</a:t>
            </a:r>
            <a:endParaRPr lang="en-US" sz="1400" dirty="0"/>
          </a:p>
          <a:p>
            <a:pPr algn="ctr"/>
            <a:r>
              <a:rPr lang="fi-FI" sz="1400" dirty="0" smtClean="0"/>
              <a:t>Juan Estrada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62000" y="2895600"/>
            <a:ext cx="1371600" cy="457200"/>
          </a:xfrm>
          <a:prstGeom prst="wedgeRectCallout">
            <a:avLst>
              <a:gd name="adj1" fmla="val 111559"/>
              <a:gd name="adj2" fmla="val 107543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Jim </a:t>
            </a:r>
            <a:r>
              <a:rPr lang="en-US" sz="1400" dirty="0" smtClean="0"/>
              <a:t>Carter</a:t>
            </a:r>
          </a:p>
          <a:p>
            <a:pPr algn="ctr"/>
            <a:r>
              <a:rPr lang="en-US" sz="1400" dirty="0"/>
              <a:t>Olivia Navarro</a:t>
            </a:r>
            <a:endParaRPr lang="en-US" sz="1400" dirty="0" smtClean="0"/>
          </a:p>
        </p:txBody>
      </p:sp>
      <p:sp>
        <p:nvSpPr>
          <p:cNvPr id="12" name="Rectangular Callout 11"/>
          <p:cNvSpPr/>
          <p:nvPr/>
        </p:nvSpPr>
        <p:spPr>
          <a:xfrm>
            <a:off x="5943600" y="3810000"/>
            <a:ext cx="1524000" cy="457200"/>
          </a:xfrm>
          <a:prstGeom prst="wedgeRectCallout">
            <a:avLst>
              <a:gd name="adj1" fmla="val -181234"/>
              <a:gd name="adj2" fmla="val -52817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Jonathan </a:t>
            </a:r>
            <a:r>
              <a:rPr lang="fr-FR" sz="1400" dirty="0" smtClean="0"/>
              <a:t>Fleming</a:t>
            </a:r>
          </a:p>
          <a:p>
            <a:pPr algn="ctr"/>
            <a:r>
              <a:rPr lang="fr-FR" sz="1400" dirty="0" smtClean="0"/>
              <a:t>VACANT</a:t>
            </a:r>
            <a:endParaRPr lang="en-US" sz="1400" dirty="0" smtClean="0"/>
          </a:p>
        </p:txBody>
      </p:sp>
      <p:sp>
        <p:nvSpPr>
          <p:cNvPr id="13" name="Rectangular Callout 12"/>
          <p:cNvSpPr/>
          <p:nvPr/>
        </p:nvSpPr>
        <p:spPr>
          <a:xfrm>
            <a:off x="6629400" y="4419600"/>
            <a:ext cx="1600200" cy="457200"/>
          </a:xfrm>
          <a:prstGeom prst="wedgeRectCallout">
            <a:avLst>
              <a:gd name="adj1" fmla="val -121689"/>
              <a:gd name="adj2" fmla="val -51015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Nichole </a:t>
            </a:r>
            <a:r>
              <a:rPr lang="fi-FI" sz="1400" dirty="0" smtClean="0"/>
              <a:t>Edraos</a:t>
            </a:r>
          </a:p>
          <a:p>
            <a:pPr algn="ctr"/>
            <a:r>
              <a:rPr lang="fi-FI" sz="1400" dirty="0" smtClean="0"/>
              <a:t>VACANT</a:t>
            </a:r>
            <a:endParaRPr lang="en-US" sz="1400" dirty="0" smtClean="0"/>
          </a:p>
        </p:txBody>
      </p:sp>
      <p:sp>
        <p:nvSpPr>
          <p:cNvPr id="14" name="Rectangular Callout 13"/>
          <p:cNvSpPr/>
          <p:nvPr/>
        </p:nvSpPr>
        <p:spPr>
          <a:xfrm>
            <a:off x="1524000" y="4953000"/>
            <a:ext cx="1295400" cy="457200"/>
          </a:xfrm>
          <a:prstGeom prst="wedgeRectCallout">
            <a:avLst>
              <a:gd name="adj1" fmla="val 72159"/>
              <a:gd name="adj2" fmla="val -161281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Michael Young</a:t>
            </a:r>
            <a:endParaRPr lang="en-US" sz="1400" dirty="0"/>
          </a:p>
          <a:p>
            <a:pPr algn="ctr"/>
            <a:r>
              <a:rPr lang="fi-FI" sz="1400" dirty="0" smtClean="0"/>
              <a:t>Terry Martin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362200" y="6019800"/>
            <a:ext cx="1676400" cy="457200"/>
          </a:xfrm>
          <a:prstGeom prst="wedgeRectCallout">
            <a:avLst>
              <a:gd name="adj1" fmla="val 50778"/>
              <a:gd name="adj2" fmla="val -150114"/>
            </a:avLst>
          </a:prstGeom>
          <a:solidFill>
            <a:schemeClr val="tx2"/>
          </a:solidFill>
          <a:ln w="12700" cap="rnd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Richard </a:t>
            </a:r>
            <a:r>
              <a:rPr lang="fi-FI" sz="1400" dirty="0" smtClean="0"/>
              <a:t>Giammona</a:t>
            </a:r>
          </a:p>
          <a:p>
            <a:pPr algn="ctr"/>
            <a:r>
              <a:rPr lang="fi-FI" sz="1400" dirty="0" smtClean="0"/>
              <a:t>Nick </a:t>
            </a:r>
            <a:r>
              <a:rPr lang="fi-FI" sz="1400" dirty="0"/>
              <a:t>Labosky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080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12700" cap="rnd" cmpd="sng"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493</Words>
  <Application>Microsoft Office PowerPoint</Application>
  <PresentationFormat>On-screen Show (4:3)</PresentationFormat>
  <Paragraphs>174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San José  Neighborhoods Commission </vt:lpstr>
      <vt:lpstr>Purpose of N’ghbrhds Commission</vt:lpstr>
      <vt:lpstr>History</vt:lpstr>
      <vt:lpstr>Relationship to DxNLG, UNSCC, …</vt:lpstr>
      <vt:lpstr>Relationship to DxNLG, UNSCC, …</vt:lpstr>
      <vt:lpstr>Relationship to DxNLG, UNSCC, …</vt:lpstr>
      <vt:lpstr>Relationship to DxNLG, UNSCC, …</vt:lpstr>
      <vt:lpstr>Caucus Process</vt:lpstr>
      <vt:lpstr>Commissioners</vt:lpstr>
      <vt:lpstr>Standard Relationship to City </vt:lpstr>
      <vt:lpstr>N’ghbrhd C’msn Relationship to City </vt:lpstr>
      <vt:lpstr>You, the C’msn, and the Big Picture</vt:lpstr>
      <vt:lpstr>Types of N’ghbrhd C’msn Involvement</vt:lpstr>
      <vt:lpstr>Past Accomplishments</vt:lpstr>
      <vt:lpstr>Contact Information</vt:lpstr>
      <vt:lpstr>Question or comments?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Ames</dc:creator>
  <cp:lastModifiedBy>Larry Ames</cp:lastModifiedBy>
  <cp:revision>87</cp:revision>
  <dcterms:created xsi:type="dcterms:W3CDTF">2011-05-31T14:46:15Z</dcterms:created>
  <dcterms:modified xsi:type="dcterms:W3CDTF">2018-03-16T23:57:45Z</dcterms:modified>
</cp:coreProperties>
</file>